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8" r:id="rId2"/>
    <p:sldId id="259" r:id="rId3"/>
    <p:sldId id="260" r:id="rId4"/>
    <p:sldId id="270" r:id="rId5"/>
    <p:sldId id="269" r:id="rId6"/>
    <p:sldId id="268" r:id="rId7"/>
    <p:sldId id="311" r:id="rId8"/>
    <p:sldId id="266" r:id="rId9"/>
    <p:sldId id="265" r:id="rId10"/>
    <p:sldId id="263" r:id="rId11"/>
    <p:sldId id="264" r:id="rId12"/>
    <p:sldId id="312" r:id="rId13"/>
    <p:sldId id="272" r:id="rId14"/>
    <p:sldId id="262" r:id="rId15"/>
    <p:sldId id="271" r:id="rId16"/>
    <p:sldId id="351" r:id="rId17"/>
    <p:sldId id="352" r:id="rId18"/>
    <p:sldId id="273"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9" r:id="rId53"/>
    <p:sldId id="350" r:id="rId5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6A"/>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4" d="100"/>
          <a:sy n="54" d="100"/>
        </p:scale>
        <p:origin x="7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D4782-4B54-49E5-8B1E-27389622101A}" type="doc">
      <dgm:prSet loTypeId="urn:microsoft.com/office/officeart/2005/8/layout/equation2" loCatId="process" qsTypeId="urn:microsoft.com/office/officeart/2005/8/quickstyle/simple2" qsCatId="simple" csTypeId="urn:microsoft.com/office/officeart/2005/8/colors/accent1_2" csCatId="accent1" phldr="1"/>
      <dgm:spPr/>
    </dgm:pt>
    <dgm:pt modelId="{E86B72EA-DDFC-4FAA-9E09-AC9981EC3C13}">
      <dgm:prSet phldrT="[Testo]" custT="1"/>
      <dgm:spPr>
        <a:solidFill>
          <a:srgbClr val="007D57">
            <a:alpha val="60000"/>
          </a:srgbClr>
        </a:solidFill>
      </dgm:spPr>
      <dgm:t>
        <a:bodyPr/>
        <a:lstStyle/>
        <a:p>
          <a:pPr algn="ctr"/>
          <a:r>
            <a:rPr lang="it-IT" sz="1300" b="1" kern="1200" dirty="0" smtClean="0">
              <a:solidFill>
                <a:schemeClr val="bg1"/>
              </a:solidFill>
              <a:latin typeface="+mn-lt"/>
              <a:ea typeface="ＭＳ Ｐゴシック"/>
              <a:cs typeface="ＭＳ Ｐゴシック"/>
            </a:rPr>
            <a:t>Credit Bureau</a:t>
          </a:r>
        </a:p>
      </dgm:t>
    </dgm:pt>
    <dgm:pt modelId="{3B89856C-7B8C-41D1-A864-E3E8EDF4FE7C}" type="parTrans" cxnId="{AE3FF192-9839-46EB-B609-9A06B44B2A26}">
      <dgm:prSet/>
      <dgm:spPr/>
      <dgm:t>
        <a:bodyPr/>
        <a:lstStyle/>
        <a:p>
          <a:endParaRPr lang="it-IT" sz="1400">
            <a:latin typeface="+mn-lt"/>
          </a:endParaRPr>
        </a:p>
      </dgm:t>
    </dgm:pt>
    <dgm:pt modelId="{F870A308-5C9B-4954-A259-9C3323D29163}" type="sibTrans" cxnId="{AE3FF192-9839-46EB-B609-9A06B44B2A26}">
      <dgm:prSet custT="1"/>
      <dgm:spPr>
        <a:solidFill>
          <a:srgbClr val="007D57"/>
        </a:solidFill>
      </dgm:spPr>
      <dgm:t>
        <a:bodyPr/>
        <a:lstStyle/>
        <a:p>
          <a:endParaRPr lang="it-IT" sz="1400">
            <a:latin typeface="+mn-lt"/>
          </a:endParaRPr>
        </a:p>
      </dgm:t>
    </dgm:pt>
    <dgm:pt modelId="{57B0F431-D35B-40D4-A00F-73E4F8645A8D}">
      <dgm:prSet phldrT="[Testo]" custT="1"/>
      <dgm:spPr>
        <a:solidFill>
          <a:srgbClr val="007D57">
            <a:alpha val="60000"/>
          </a:srgbClr>
        </a:solidFill>
      </dgm:spPr>
      <dgm:t>
        <a:bodyPr/>
        <a:lstStyle/>
        <a:p>
          <a:pPr algn="ctr"/>
          <a:r>
            <a:rPr lang="it-IT" sz="1300" b="1" kern="1200" dirty="0" smtClean="0">
              <a:solidFill>
                <a:schemeClr val="bg1"/>
              </a:solidFill>
              <a:latin typeface="+mn-lt"/>
              <a:ea typeface="ＭＳ Ｐゴシック"/>
              <a:cs typeface="ＭＳ Ｐゴシック"/>
            </a:rPr>
            <a:t>Centrale Rischi</a:t>
          </a:r>
        </a:p>
      </dgm:t>
    </dgm:pt>
    <dgm:pt modelId="{9F183EC0-C76C-48D1-AB7C-4281C12D21B9}" type="parTrans" cxnId="{9E6C9157-E9EA-4081-B1F5-A14FC791DE5D}">
      <dgm:prSet/>
      <dgm:spPr/>
      <dgm:t>
        <a:bodyPr/>
        <a:lstStyle/>
        <a:p>
          <a:endParaRPr lang="it-IT" sz="1400">
            <a:latin typeface="+mn-lt"/>
          </a:endParaRPr>
        </a:p>
      </dgm:t>
    </dgm:pt>
    <dgm:pt modelId="{CC4EA5C1-974A-40B7-B35F-6C66002D63D4}" type="sibTrans" cxnId="{9E6C9157-E9EA-4081-B1F5-A14FC791DE5D}">
      <dgm:prSet custT="1"/>
      <dgm:spPr>
        <a:solidFill>
          <a:srgbClr val="007D57">
            <a:alpha val="20000"/>
          </a:srgbClr>
        </a:solidFill>
        <a:ln>
          <a:solidFill>
            <a:srgbClr val="007D57"/>
          </a:solidFill>
        </a:ln>
      </dgm:spPr>
      <dgm:t>
        <a:bodyPr/>
        <a:lstStyle/>
        <a:p>
          <a:endParaRPr lang="it-IT" sz="1400">
            <a:latin typeface="+mn-lt"/>
          </a:endParaRPr>
        </a:p>
      </dgm:t>
    </dgm:pt>
    <dgm:pt modelId="{183CE403-A79B-44D3-B72B-27D9E0A1B35A}">
      <dgm:prSet phldrT="[Testo]" custT="1"/>
      <dgm:spPr>
        <a:solidFill>
          <a:srgbClr val="007D57"/>
        </a:solidFill>
      </dgm:spPr>
      <dgm:t>
        <a:bodyPr/>
        <a:lstStyle/>
        <a:p>
          <a:r>
            <a:rPr lang="it-IT" sz="1400" b="1" dirty="0" smtClean="0">
              <a:latin typeface="+mn-lt"/>
            </a:rPr>
            <a:t>Risultato modulo </a:t>
          </a:r>
          <a:r>
            <a:rPr lang="it-IT" sz="1400" b="1" dirty="0" err="1" smtClean="0">
              <a:latin typeface="+mn-lt"/>
            </a:rPr>
            <a:t>andamentale</a:t>
          </a:r>
          <a:endParaRPr lang="it-IT" sz="1400" b="1" dirty="0" smtClean="0">
            <a:latin typeface="+mn-lt"/>
          </a:endParaRPr>
        </a:p>
      </dgm:t>
    </dgm:pt>
    <dgm:pt modelId="{E7536B54-21DC-4D4A-A887-FBC7331AEBF7}" type="parTrans" cxnId="{47718B55-8F97-4A0C-9C39-C68F0AB06236}">
      <dgm:prSet/>
      <dgm:spPr/>
      <dgm:t>
        <a:bodyPr/>
        <a:lstStyle/>
        <a:p>
          <a:endParaRPr lang="it-IT" sz="1400">
            <a:latin typeface="+mn-lt"/>
          </a:endParaRPr>
        </a:p>
      </dgm:t>
    </dgm:pt>
    <dgm:pt modelId="{5EEC36AF-C4D1-47DC-921C-69BCA6D7EEF7}" type="sibTrans" cxnId="{47718B55-8F97-4A0C-9C39-C68F0AB06236}">
      <dgm:prSet/>
      <dgm:spPr/>
      <dgm:t>
        <a:bodyPr/>
        <a:lstStyle/>
        <a:p>
          <a:endParaRPr lang="it-IT" sz="1400">
            <a:latin typeface="+mn-lt"/>
          </a:endParaRPr>
        </a:p>
      </dgm:t>
    </dgm:pt>
    <dgm:pt modelId="{15049DF4-F722-43F2-86C5-E7DFE67DE868}" type="pres">
      <dgm:prSet presAssocID="{7FED4782-4B54-49E5-8B1E-27389622101A}" presName="Name0" presStyleCnt="0">
        <dgm:presLayoutVars>
          <dgm:dir/>
          <dgm:resizeHandles val="exact"/>
        </dgm:presLayoutVars>
      </dgm:prSet>
      <dgm:spPr/>
    </dgm:pt>
    <dgm:pt modelId="{762023CD-C82B-438D-8711-64D8196940A1}" type="pres">
      <dgm:prSet presAssocID="{7FED4782-4B54-49E5-8B1E-27389622101A}" presName="vNodes" presStyleCnt="0"/>
      <dgm:spPr/>
    </dgm:pt>
    <dgm:pt modelId="{15B4383D-E247-427E-83FB-5EBBA933D032}" type="pres">
      <dgm:prSet presAssocID="{E86B72EA-DDFC-4FAA-9E09-AC9981EC3C13}" presName="node" presStyleLbl="node1" presStyleIdx="0" presStyleCnt="3">
        <dgm:presLayoutVars>
          <dgm:bulletEnabled val="1"/>
        </dgm:presLayoutVars>
      </dgm:prSet>
      <dgm:spPr/>
      <dgm:t>
        <a:bodyPr/>
        <a:lstStyle/>
        <a:p>
          <a:endParaRPr lang="it-IT"/>
        </a:p>
      </dgm:t>
    </dgm:pt>
    <dgm:pt modelId="{70AA13BF-E2D8-4F57-82CA-5E2125D6408A}" type="pres">
      <dgm:prSet presAssocID="{F870A308-5C9B-4954-A259-9C3323D29163}" presName="spacerT" presStyleCnt="0"/>
      <dgm:spPr/>
    </dgm:pt>
    <dgm:pt modelId="{27874398-2804-4D9E-B407-618423F768FC}" type="pres">
      <dgm:prSet presAssocID="{F870A308-5C9B-4954-A259-9C3323D29163}" presName="sibTrans" presStyleLbl="sibTrans2D1" presStyleIdx="0" presStyleCnt="2"/>
      <dgm:spPr/>
      <dgm:t>
        <a:bodyPr/>
        <a:lstStyle/>
        <a:p>
          <a:endParaRPr lang="it-IT"/>
        </a:p>
      </dgm:t>
    </dgm:pt>
    <dgm:pt modelId="{A3835D24-F848-4FE7-B30A-CDF6960A60B9}" type="pres">
      <dgm:prSet presAssocID="{F870A308-5C9B-4954-A259-9C3323D29163}" presName="spacerB" presStyleCnt="0"/>
      <dgm:spPr/>
    </dgm:pt>
    <dgm:pt modelId="{BF0E4664-6D28-4C14-B601-0635D1231935}" type="pres">
      <dgm:prSet presAssocID="{57B0F431-D35B-40D4-A00F-73E4F8645A8D}" presName="node" presStyleLbl="node1" presStyleIdx="1" presStyleCnt="3">
        <dgm:presLayoutVars>
          <dgm:bulletEnabled val="1"/>
        </dgm:presLayoutVars>
      </dgm:prSet>
      <dgm:spPr/>
      <dgm:t>
        <a:bodyPr/>
        <a:lstStyle/>
        <a:p>
          <a:endParaRPr lang="it-IT"/>
        </a:p>
      </dgm:t>
    </dgm:pt>
    <dgm:pt modelId="{58810140-5AD3-477E-8D31-C2625152F860}" type="pres">
      <dgm:prSet presAssocID="{7FED4782-4B54-49E5-8B1E-27389622101A}" presName="sibTransLast" presStyleLbl="sibTrans2D1" presStyleIdx="1" presStyleCnt="2"/>
      <dgm:spPr/>
      <dgm:t>
        <a:bodyPr/>
        <a:lstStyle/>
        <a:p>
          <a:endParaRPr lang="it-IT"/>
        </a:p>
      </dgm:t>
    </dgm:pt>
    <dgm:pt modelId="{185B0B88-398A-4897-B8FC-C0E418697D44}" type="pres">
      <dgm:prSet presAssocID="{7FED4782-4B54-49E5-8B1E-27389622101A}" presName="connectorText" presStyleLbl="sibTrans2D1" presStyleIdx="1" presStyleCnt="2"/>
      <dgm:spPr/>
      <dgm:t>
        <a:bodyPr/>
        <a:lstStyle/>
        <a:p>
          <a:endParaRPr lang="it-IT"/>
        </a:p>
      </dgm:t>
    </dgm:pt>
    <dgm:pt modelId="{94675931-3768-4785-AEA6-C07600BC4F0F}" type="pres">
      <dgm:prSet presAssocID="{7FED4782-4B54-49E5-8B1E-27389622101A}" presName="lastNode" presStyleLbl="node1" presStyleIdx="2" presStyleCnt="3">
        <dgm:presLayoutVars>
          <dgm:bulletEnabled val="1"/>
        </dgm:presLayoutVars>
      </dgm:prSet>
      <dgm:spPr/>
      <dgm:t>
        <a:bodyPr/>
        <a:lstStyle/>
        <a:p>
          <a:endParaRPr lang="it-IT"/>
        </a:p>
      </dgm:t>
    </dgm:pt>
  </dgm:ptLst>
  <dgm:cxnLst>
    <dgm:cxn modelId="{E4835083-4201-4FC4-B934-F5B3F526B88C}" type="presOf" srcId="{F870A308-5C9B-4954-A259-9C3323D29163}" destId="{27874398-2804-4D9E-B407-618423F768FC}" srcOrd="0" destOrd="0" presId="urn:microsoft.com/office/officeart/2005/8/layout/equation2"/>
    <dgm:cxn modelId="{59383601-EB7A-44E4-8F04-3ADC9BFA0FC1}" type="presOf" srcId="{E86B72EA-DDFC-4FAA-9E09-AC9981EC3C13}" destId="{15B4383D-E247-427E-83FB-5EBBA933D032}" srcOrd="0" destOrd="0" presId="urn:microsoft.com/office/officeart/2005/8/layout/equation2"/>
    <dgm:cxn modelId="{AE3FF192-9839-46EB-B609-9A06B44B2A26}" srcId="{7FED4782-4B54-49E5-8B1E-27389622101A}" destId="{E86B72EA-DDFC-4FAA-9E09-AC9981EC3C13}" srcOrd="0" destOrd="0" parTransId="{3B89856C-7B8C-41D1-A864-E3E8EDF4FE7C}" sibTransId="{F870A308-5C9B-4954-A259-9C3323D29163}"/>
    <dgm:cxn modelId="{59D633CB-7646-4611-8C93-750548C00300}" type="presOf" srcId="{183CE403-A79B-44D3-B72B-27D9E0A1B35A}" destId="{94675931-3768-4785-AEA6-C07600BC4F0F}" srcOrd="0" destOrd="0" presId="urn:microsoft.com/office/officeart/2005/8/layout/equation2"/>
    <dgm:cxn modelId="{3FDCFDA1-5689-4A7B-8D6D-93FA78736472}" type="presOf" srcId="{CC4EA5C1-974A-40B7-B35F-6C66002D63D4}" destId="{58810140-5AD3-477E-8D31-C2625152F860}" srcOrd="0" destOrd="0" presId="urn:microsoft.com/office/officeart/2005/8/layout/equation2"/>
    <dgm:cxn modelId="{A56B3EBD-A33F-47A5-B84A-4AED664EA3AD}" type="presOf" srcId="{57B0F431-D35B-40D4-A00F-73E4F8645A8D}" destId="{BF0E4664-6D28-4C14-B601-0635D1231935}" srcOrd="0" destOrd="0" presId="urn:microsoft.com/office/officeart/2005/8/layout/equation2"/>
    <dgm:cxn modelId="{47718B55-8F97-4A0C-9C39-C68F0AB06236}" srcId="{7FED4782-4B54-49E5-8B1E-27389622101A}" destId="{183CE403-A79B-44D3-B72B-27D9E0A1B35A}" srcOrd="2" destOrd="0" parTransId="{E7536B54-21DC-4D4A-A887-FBC7331AEBF7}" sibTransId="{5EEC36AF-C4D1-47DC-921C-69BCA6D7EEF7}"/>
    <dgm:cxn modelId="{68DC2FD4-2545-4062-BA4E-62B2F5DDCE8B}" type="presOf" srcId="{7FED4782-4B54-49E5-8B1E-27389622101A}" destId="{15049DF4-F722-43F2-86C5-E7DFE67DE868}" srcOrd="0" destOrd="0" presId="urn:microsoft.com/office/officeart/2005/8/layout/equation2"/>
    <dgm:cxn modelId="{1799B53B-2B38-46E9-878E-45B6BEC7137C}" type="presOf" srcId="{CC4EA5C1-974A-40B7-B35F-6C66002D63D4}" destId="{185B0B88-398A-4897-B8FC-C0E418697D44}" srcOrd="1" destOrd="0" presId="urn:microsoft.com/office/officeart/2005/8/layout/equation2"/>
    <dgm:cxn modelId="{9E6C9157-E9EA-4081-B1F5-A14FC791DE5D}" srcId="{7FED4782-4B54-49E5-8B1E-27389622101A}" destId="{57B0F431-D35B-40D4-A00F-73E4F8645A8D}" srcOrd="1" destOrd="0" parTransId="{9F183EC0-C76C-48D1-AB7C-4281C12D21B9}" sibTransId="{CC4EA5C1-974A-40B7-B35F-6C66002D63D4}"/>
    <dgm:cxn modelId="{FC3381D2-FF9C-467D-963D-601CB44AA73C}" type="presParOf" srcId="{15049DF4-F722-43F2-86C5-E7DFE67DE868}" destId="{762023CD-C82B-438D-8711-64D8196940A1}" srcOrd="0" destOrd="0" presId="urn:microsoft.com/office/officeart/2005/8/layout/equation2"/>
    <dgm:cxn modelId="{015BE36C-19C1-4EF8-8BEF-ECFBD574BA1C}" type="presParOf" srcId="{762023CD-C82B-438D-8711-64D8196940A1}" destId="{15B4383D-E247-427E-83FB-5EBBA933D032}" srcOrd="0" destOrd="0" presId="urn:microsoft.com/office/officeart/2005/8/layout/equation2"/>
    <dgm:cxn modelId="{C1055F55-1EBA-4FD5-9570-1C49FE90A07C}" type="presParOf" srcId="{762023CD-C82B-438D-8711-64D8196940A1}" destId="{70AA13BF-E2D8-4F57-82CA-5E2125D6408A}" srcOrd="1" destOrd="0" presId="urn:microsoft.com/office/officeart/2005/8/layout/equation2"/>
    <dgm:cxn modelId="{1B68DD4A-8EAE-4BE2-A4BF-1E8222EE1C57}" type="presParOf" srcId="{762023CD-C82B-438D-8711-64D8196940A1}" destId="{27874398-2804-4D9E-B407-618423F768FC}" srcOrd="2" destOrd="0" presId="urn:microsoft.com/office/officeart/2005/8/layout/equation2"/>
    <dgm:cxn modelId="{BAB279B3-94DA-4EEB-B2AD-E24BBC46A812}" type="presParOf" srcId="{762023CD-C82B-438D-8711-64D8196940A1}" destId="{A3835D24-F848-4FE7-B30A-CDF6960A60B9}" srcOrd="3" destOrd="0" presId="urn:microsoft.com/office/officeart/2005/8/layout/equation2"/>
    <dgm:cxn modelId="{B4D1274E-ABD9-48A2-84E1-9640480537D9}" type="presParOf" srcId="{762023CD-C82B-438D-8711-64D8196940A1}" destId="{BF0E4664-6D28-4C14-B601-0635D1231935}" srcOrd="4" destOrd="0" presId="urn:microsoft.com/office/officeart/2005/8/layout/equation2"/>
    <dgm:cxn modelId="{D85BE4A4-14CA-4BB3-A943-3C36F3EBE81E}" type="presParOf" srcId="{15049DF4-F722-43F2-86C5-E7DFE67DE868}" destId="{58810140-5AD3-477E-8D31-C2625152F860}" srcOrd="1" destOrd="0" presId="urn:microsoft.com/office/officeart/2005/8/layout/equation2"/>
    <dgm:cxn modelId="{94B6C801-4041-4321-8390-19A91C56380A}" type="presParOf" srcId="{58810140-5AD3-477E-8D31-C2625152F860}" destId="{185B0B88-398A-4897-B8FC-C0E418697D44}" srcOrd="0" destOrd="0" presId="urn:microsoft.com/office/officeart/2005/8/layout/equation2"/>
    <dgm:cxn modelId="{B56B3E82-F908-44FC-99B6-4CF976F65653}" type="presParOf" srcId="{15049DF4-F722-43F2-86C5-E7DFE67DE868}" destId="{94675931-3768-4785-AEA6-C07600BC4F0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DA5FA-2BD1-472B-982F-CDB88FE3CFC5}" type="datetimeFigureOut">
              <a:rPr lang="it-IT" smtClean="0"/>
              <a:t>05/02/2019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5F6BE-8A73-48D1-B626-4B45C5A82D80}" type="slidenum">
              <a:rPr lang="it-IT" smtClean="0"/>
              <a:t>‹N›</a:t>
            </a:fld>
            <a:endParaRPr lang="it-IT"/>
          </a:p>
        </p:txBody>
      </p:sp>
    </p:spTree>
    <p:extLst>
      <p:ext uri="{BB962C8B-B14F-4D97-AF65-F5344CB8AC3E}">
        <p14:creationId xmlns:p14="http://schemas.microsoft.com/office/powerpoint/2010/main" val="446777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685760C-ACFC-434A-9C5A-147C57F51E5D}"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106924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pertin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177540" y="1977389"/>
            <a:ext cx="8458200" cy="1211581"/>
          </a:xfrm>
        </p:spPr>
        <p:txBody>
          <a:bodyPr anchor="t">
            <a:normAutofit/>
          </a:bodyPr>
          <a:lstStyle>
            <a:lvl1pPr algn="l">
              <a:defRPr sz="3600" b="1">
                <a:solidFill>
                  <a:srgbClr val="007D57"/>
                </a:solidFill>
                <a:latin typeface="+mn-lt"/>
              </a:defRPr>
            </a:lvl1pPr>
          </a:lstStyle>
          <a:p>
            <a:r>
              <a:rPr lang="it-IT" dirty="0" smtClean="0"/>
              <a:t>Fare clic per modificare lo stile del titolo dello schema</a:t>
            </a:r>
            <a:endParaRPr lang="it-IT" dirty="0"/>
          </a:p>
        </p:txBody>
      </p:sp>
      <p:sp>
        <p:nvSpPr>
          <p:cNvPr id="3" name="Sottotitolo 2"/>
          <p:cNvSpPr>
            <a:spLocks noGrp="1"/>
          </p:cNvSpPr>
          <p:nvPr>
            <p:ph type="subTitle" idx="1"/>
          </p:nvPr>
        </p:nvSpPr>
        <p:spPr>
          <a:xfrm>
            <a:off x="3177540" y="3188970"/>
            <a:ext cx="8458200" cy="742950"/>
          </a:xfrm>
        </p:spPr>
        <p:txBody>
          <a:bodyPr>
            <a:normAutofit/>
          </a:bodyPr>
          <a:lstStyle>
            <a:lvl1pPr marL="0" indent="0" algn="l">
              <a:buNone/>
              <a:defRPr sz="2500">
                <a:solidFill>
                  <a:srgbClr val="818A8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it-IT" dirty="0"/>
          </a:p>
        </p:txBody>
      </p:sp>
      <p:sp>
        <p:nvSpPr>
          <p:cNvPr id="4" name="Segnaposto data 3"/>
          <p:cNvSpPr>
            <a:spLocks noGrp="1"/>
          </p:cNvSpPr>
          <p:nvPr>
            <p:ph type="dt" sz="half" idx="10"/>
          </p:nvPr>
        </p:nvSpPr>
        <p:spPr>
          <a:xfrm>
            <a:off x="3177540" y="4413250"/>
            <a:ext cx="2743200" cy="365125"/>
          </a:xfrm>
        </p:spPr>
        <p:txBody>
          <a:bodyPr/>
          <a:lstStyle>
            <a:lvl1pPr algn="l">
              <a:defRPr sz="1800">
                <a:solidFill>
                  <a:srgbClr val="818A8F"/>
                </a:solidFill>
              </a:defRPr>
            </a:lvl1pPr>
          </a:lstStyle>
          <a:p>
            <a:fld id="{526C1F8F-53DA-3743-83E2-3FAB3676323B}" type="datetime4">
              <a:rPr lang="it-IT" smtClean="0"/>
              <a:pPr/>
              <a:t>5 febbraio 2019</a:t>
            </a:fld>
            <a:endParaRPr lang="it-IT" dirty="0"/>
          </a:p>
        </p:txBody>
      </p:sp>
    </p:spTree>
    <p:extLst>
      <p:ext uri="{BB962C8B-B14F-4D97-AF65-F5344CB8AC3E}">
        <p14:creationId xmlns:p14="http://schemas.microsoft.com/office/powerpoint/2010/main" val="3440163666"/>
      </p:ext>
    </p:extLst>
  </p:cSld>
  <p:clrMapOvr>
    <a:masterClrMapping/>
  </p:clrMapOvr>
  <p:extLst mod="1">
    <p:ext uri="{DCECCB84-F9BA-43D5-87BE-67443E8EF086}">
      <p15:sldGuideLst xmlns:p15="http://schemas.microsoft.com/office/powerpoint/2012/main">
        <p15:guide id="1" pos="206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pertin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653540" y="725532"/>
            <a:ext cx="8458200" cy="1211581"/>
          </a:xfrm>
        </p:spPr>
        <p:txBody>
          <a:bodyPr anchor="t">
            <a:normAutofit/>
          </a:bodyPr>
          <a:lstStyle>
            <a:lvl1pPr algn="l">
              <a:defRPr sz="3600" b="1">
                <a:solidFill>
                  <a:srgbClr val="007D57"/>
                </a:solidFill>
                <a:latin typeface="+mn-lt"/>
              </a:defRPr>
            </a:lvl1pPr>
          </a:lstStyle>
          <a:p>
            <a:r>
              <a:rPr lang="it-IT" dirty="0" smtClean="0"/>
              <a:t>Fare clic per modificare lo stile del titolo dello schema</a:t>
            </a:r>
            <a:endParaRPr lang="it-IT" dirty="0"/>
          </a:p>
        </p:txBody>
      </p:sp>
      <p:sp>
        <p:nvSpPr>
          <p:cNvPr id="3" name="Sottotitolo 2"/>
          <p:cNvSpPr>
            <a:spLocks noGrp="1"/>
          </p:cNvSpPr>
          <p:nvPr>
            <p:ph type="subTitle" idx="1"/>
          </p:nvPr>
        </p:nvSpPr>
        <p:spPr>
          <a:xfrm>
            <a:off x="1653540" y="1937113"/>
            <a:ext cx="8458200" cy="742950"/>
          </a:xfrm>
        </p:spPr>
        <p:txBody>
          <a:bodyPr>
            <a:normAutofit/>
          </a:bodyPr>
          <a:lstStyle>
            <a:lvl1pPr marL="0" indent="0" algn="l">
              <a:buNone/>
              <a:defRPr sz="2500">
                <a:solidFill>
                  <a:srgbClr val="818A8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it-IT" dirty="0"/>
          </a:p>
        </p:txBody>
      </p:sp>
      <p:sp>
        <p:nvSpPr>
          <p:cNvPr id="4" name="Segnaposto data 3"/>
          <p:cNvSpPr>
            <a:spLocks noGrp="1"/>
          </p:cNvSpPr>
          <p:nvPr>
            <p:ph type="dt" sz="half" idx="10"/>
          </p:nvPr>
        </p:nvSpPr>
        <p:spPr>
          <a:xfrm>
            <a:off x="1653540" y="3389993"/>
            <a:ext cx="2743200" cy="365125"/>
          </a:xfrm>
        </p:spPr>
        <p:txBody>
          <a:bodyPr/>
          <a:lstStyle>
            <a:lvl1pPr algn="l">
              <a:defRPr sz="1800">
                <a:solidFill>
                  <a:srgbClr val="818A8F"/>
                </a:solidFill>
              </a:defRPr>
            </a:lvl1pPr>
          </a:lstStyle>
          <a:p>
            <a:fld id="{3A314DE1-DDBB-374C-8558-7751CE0FC3D0}" type="datetime4">
              <a:rPr lang="it-IT" smtClean="0"/>
              <a:pPr/>
              <a:t>5 febbraio 2019</a:t>
            </a:fld>
            <a:endParaRPr lang="it-IT" dirty="0"/>
          </a:p>
        </p:txBody>
      </p:sp>
    </p:spTree>
    <p:extLst>
      <p:ext uri="{BB962C8B-B14F-4D97-AF65-F5344CB8AC3E}">
        <p14:creationId xmlns:p14="http://schemas.microsoft.com/office/powerpoint/2010/main" val="3319002909"/>
      </p:ext>
    </p:extLst>
  </p:cSld>
  <p:clrMapOvr>
    <a:masterClrMapping/>
  </p:clrMapOvr>
  <p:extLst mod="1">
    <p:ext uri="{DCECCB84-F9BA-43D5-87BE-67443E8EF086}">
      <p15:sldGuideLst xmlns:p15="http://schemas.microsoft.com/office/powerpoint/2012/main">
        <p15:guide id="1" pos="11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soria bian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olo 1"/>
          <p:cNvSpPr>
            <a:spLocks noGrp="1"/>
          </p:cNvSpPr>
          <p:nvPr>
            <p:ph type="ctrTitle"/>
          </p:nvPr>
        </p:nvSpPr>
        <p:spPr>
          <a:xfrm>
            <a:off x="3177540" y="1977389"/>
            <a:ext cx="8458200" cy="1211581"/>
          </a:xfrm>
        </p:spPr>
        <p:txBody>
          <a:bodyPr anchor="t">
            <a:normAutofit/>
          </a:bodyPr>
          <a:lstStyle>
            <a:lvl1pPr algn="l">
              <a:defRPr sz="3600" b="1">
                <a:solidFill>
                  <a:srgbClr val="007D57"/>
                </a:solidFill>
                <a:latin typeface="+mn-lt"/>
              </a:defRPr>
            </a:lvl1pPr>
          </a:lstStyle>
          <a:p>
            <a:r>
              <a:rPr lang="it-IT" dirty="0" smtClean="0"/>
              <a:t>Fare clic per modificare lo stile del titolo dello schema</a:t>
            </a:r>
            <a:endParaRPr lang="it-IT" dirty="0"/>
          </a:p>
        </p:txBody>
      </p:sp>
      <p:sp>
        <p:nvSpPr>
          <p:cNvPr id="8" name="Sottotitolo 2"/>
          <p:cNvSpPr>
            <a:spLocks noGrp="1"/>
          </p:cNvSpPr>
          <p:nvPr>
            <p:ph type="subTitle" idx="1"/>
          </p:nvPr>
        </p:nvSpPr>
        <p:spPr>
          <a:xfrm>
            <a:off x="3177540" y="3188970"/>
            <a:ext cx="8458200" cy="742950"/>
          </a:xfrm>
        </p:spPr>
        <p:txBody>
          <a:bodyPr>
            <a:normAutofit/>
          </a:bodyPr>
          <a:lstStyle>
            <a:lvl1pPr marL="0" indent="0" algn="l">
              <a:buNone/>
              <a:defRPr sz="2500">
                <a:solidFill>
                  <a:srgbClr val="818A8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it-IT" dirty="0"/>
          </a:p>
        </p:txBody>
      </p:sp>
    </p:spTree>
    <p:extLst>
      <p:ext uri="{BB962C8B-B14F-4D97-AF65-F5344CB8AC3E}">
        <p14:creationId xmlns:p14="http://schemas.microsoft.com/office/powerpoint/2010/main" val="172384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soria ver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olo 1"/>
          <p:cNvSpPr>
            <a:spLocks noGrp="1"/>
          </p:cNvSpPr>
          <p:nvPr>
            <p:ph type="ctrTitle"/>
          </p:nvPr>
        </p:nvSpPr>
        <p:spPr>
          <a:xfrm>
            <a:off x="3177540" y="1977389"/>
            <a:ext cx="8458200" cy="1211581"/>
          </a:xfrm>
        </p:spPr>
        <p:txBody>
          <a:bodyPr anchor="t">
            <a:normAutofit/>
          </a:bodyPr>
          <a:lstStyle>
            <a:lvl1pPr algn="l">
              <a:defRPr sz="3600" b="1">
                <a:solidFill>
                  <a:schemeClr val="bg1"/>
                </a:solidFill>
                <a:latin typeface="+mn-lt"/>
              </a:defRPr>
            </a:lvl1pPr>
          </a:lstStyle>
          <a:p>
            <a:r>
              <a:rPr lang="it-IT" dirty="0" smtClean="0"/>
              <a:t>Fare clic per modificare lo stile del titolo dello schema</a:t>
            </a:r>
            <a:endParaRPr lang="it-IT" dirty="0"/>
          </a:p>
        </p:txBody>
      </p:sp>
      <p:sp>
        <p:nvSpPr>
          <p:cNvPr id="8" name="Sottotitolo 2"/>
          <p:cNvSpPr>
            <a:spLocks noGrp="1"/>
          </p:cNvSpPr>
          <p:nvPr>
            <p:ph type="subTitle" idx="1"/>
          </p:nvPr>
        </p:nvSpPr>
        <p:spPr>
          <a:xfrm>
            <a:off x="3177540" y="3188970"/>
            <a:ext cx="8458200" cy="742950"/>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it-IT" dirty="0"/>
          </a:p>
        </p:txBody>
      </p:sp>
    </p:spTree>
    <p:extLst>
      <p:ext uri="{BB962C8B-B14F-4D97-AF65-F5344CB8AC3E}">
        <p14:creationId xmlns:p14="http://schemas.microsoft.com/office/powerpoint/2010/main" val="363894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soria ross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olo 1"/>
          <p:cNvSpPr>
            <a:spLocks noGrp="1"/>
          </p:cNvSpPr>
          <p:nvPr>
            <p:ph type="ctrTitle"/>
          </p:nvPr>
        </p:nvSpPr>
        <p:spPr>
          <a:xfrm>
            <a:off x="3177540" y="1977389"/>
            <a:ext cx="8458200" cy="1211581"/>
          </a:xfrm>
        </p:spPr>
        <p:txBody>
          <a:bodyPr anchor="t">
            <a:normAutofit/>
          </a:bodyPr>
          <a:lstStyle>
            <a:lvl1pPr algn="l">
              <a:defRPr sz="3600" b="1">
                <a:solidFill>
                  <a:schemeClr val="bg1"/>
                </a:solidFill>
                <a:latin typeface="+mn-lt"/>
              </a:defRPr>
            </a:lvl1pPr>
          </a:lstStyle>
          <a:p>
            <a:r>
              <a:rPr lang="it-IT" dirty="0" smtClean="0"/>
              <a:t>Fare clic per modificare lo stile del titolo dello schema</a:t>
            </a:r>
            <a:endParaRPr lang="it-IT" dirty="0"/>
          </a:p>
        </p:txBody>
      </p:sp>
      <p:sp>
        <p:nvSpPr>
          <p:cNvPr id="8" name="Sottotitolo 2"/>
          <p:cNvSpPr>
            <a:spLocks noGrp="1"/>
          </p:cNvSpPr>
          <p:nvPr>
            <p:ph type="subTitle" idx="1"/>
          </p:nvPr>
        </p:nvSpPr>
        <p:spPr>
          <a:xfrm>
            <a:off x="3177540" y="3188970"/>
            <a:ext cx="8458200" cy="742950"/>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it-IT" dirty="0"/>
          </a:p>
        </p:txBody>
      </p:sp>
    </p:spTree>
    <p:extLst>
      <p:ext uri="{BB962C8B-B14F-4D97-AF65-F5344CB8AC3E}">
        <p14:creationId xmlns:p14="http://schemas.microsoft.com/office/powerpoint/2010/main" val="281231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erna 1 colonna">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 dello schema</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41D2C3-9D04-D14D-ADAF-CBD83F6ED613}" type="datetime4">
              <a:rPr lang="it-IT" smtClean="0"/>
              <a:pPr/>
              <a:t>5 febbraio 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3433BD-B3EA-DF4F-88F9-E24514900239}" type="slidenum">
              <a:rPr lang="it-IT" smtClean="0"/>
              <a:pPr/>
              <a:t>‹N›</a:t>
            </a:fld>
            <a:endParaRPr lang="it-IT"/>
          </a:p>
        </p:txBody>
      </p:sp>
    </p:spTree>
    <p:extLst>
      <p:ext uri="{BB962C8B-B14F-4D97-AF65-F5344CB8AC3E}">
        <p14:creationId xmlns:p14="http://schemas.microsoft.com/office/powerpoint/2010/main" val="57662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erna 2 colonn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 dello schema</a:t>
            </a:r>
            <a:endParaRPr lang="it-IT"/>
          </a:p>
        </p:txBody>
      </p:sp>
      <p:sp>
        <p:nvSpPr>
          <p:cNvPr id="3" name="Segnaposto contenuto 2"/>
          <p:cNvSpPr>
            <a:spLocks noGrp="1"/>
          </p:cNvSpPr>
          <p:nvPr>
            <p:ph sz="half" idx="1"/>
          </p:nvPr>
        </p:nvSpPr>
        <p:spPr>
          <a:xfrm>
            <a:off x="1230087" y="1654629"/>
            <a:ext cx="5181600" cy="4201886"/>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564087" y="1654629"/>
            <a:ext cx="5181600" cy="4201886"/>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A1E44A5-F8CA-794F-8D47-BA18C7B265A6}" type="datetime4">
              <a:rPr lang="it-IT" smtClean="0"/>
              <a:pPr/>
              <a:t>5 febbraio 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3433BD-B3EA-DF4F-88F9-E24514900239}" type="slidenum">
              <a:rPr lang="it-IT" smtClean="0"/>
              <a:pPr/>
              <a:t>‹N›</a:t>
            </a:fld>
            <a:endParaRPr lang="it-IT"/>
          </a:p>
        </p:txBody>
      </p:sp>
    </p:spTree>
    <p:extLst>
      <p:ext uri="{BB962C8B-B14F-4D97-AF65-F5344CB8AC3E}">
        <p14:creationId xmlns:p14="http://schemas.microsoft.com/office/powerpoint/2010/main" val="369165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230087" y="365126"/>
            <a:ext cx="10445976" cy="1039132"/>
          </a:xfrm>
          <a:prstGeom prst="rect">
            <a:avLst/>
          </a:prstGeom>
        </p:spPr>
        <p:txBody>
          <a:bodyPr vert="horz" lIns="91440" tIns="45720" rIns="91440" bIns="45720" rtlCol="0" anchor="t">
            <a:noAutofit/>
          </a:bodyPr>
          <a:lstStyle/>
          <a:p>
            <a:r>
              <a:rPr lang="it-IT" smtClean="0"/>
              <a:t>Fare clic per modificare lo stile del titolo dello schema</a:t>
            </a:r>
            <a:endParaRPr lang="it-IT"/>
          </a:p>
        </p:txBody>
      </p:sp>
      <p:sp>
        <p:nvSpPr>
          <p:cNvPr id="3" name="Segnaposto testo 2"/>
          <p:cNvSpPr>
            <a:spLocks noGrp="1"/>
          </p:cNvSpPr>
          <p:nvPr>
            <p:ph type="body" idx="1"/>
          </p:nvPr>
        </p:nvSpPr>
        <p:spPr>
          <a:xfrm>
            <a:off x="1230087" y="1654629"/>
            <a:ext cx="10445976" cy="4147457"/>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675913" y="6237515"/>
            <a:ext cx="1828799" cy="233588"/>
          </a:xfrm>
          <a:prstGeom prst="rect">
            <a:avLst/>
          </a:prstGeom>
        </p:spPr>
        <p:txBody>
          <a:bodyPr vert="horz" lIns="91440" tIns="45720" rIns="91440" bIns="45720" rtlCol="0" anchor="b"/>
          <a:lstStyle>
            <a:lvl1pPr algn="r">
              <a:defRPr sz="1200">
                <a:solidFill>
                  <a:srgbClr val="007D57"/>
                </a:solidFill>
              </a:defRPr>
            </a:lvl1pPr>
          </a:lstStyle>
          <a:p>
            <a:fld id="{6231444D-96F0-C649-BFDB-F4EF57113AF2}" type="datetime4">
              <a:rPr lang="it-IT" smtClean="0"/>
              <a:pPr/>
              <a:t>5 febbraio 2019</a:t>
            </a:fld>
            <a:endParaRPr lang="it-IT"/>
          </a:p>
        </p:txBody>
      </p:sp>
      <p:sp>
        <p:nvSpPr>
          <p:cNvPr id="5" name="Segnaposto piè di pagina 4"/>
          <p:cNvSpPr>
            <a:spLocks noGrp="1"/>
          </p:cNvSpPr>
          <p:nvPr>
            <p:ph type="ftr" sz="quarter" idx="3"/>
          </p:nvPr>
        </p:nvSpPr>
        <p:spPr>
          <a:xfrm>
            <a:off x="3222172" y="6237515"/>
            <a:ext cx="5170713" cy="233589"/>
          </a:xfrm>
          <a:prstGeom prst="rect">
            <a:avLst/>
          </a:prstGeom>
        </p:spPr>
        <p:txBody>
          <a:bodyPr vert="horz" lIns="91440" tIns="45720" rIns="91440" bIns="45720" rtlCol="0" anchor="b"/>
          <a:lstStyle>
            <a:lvl1pPr algn="l">
              <a:defRPr sz="1200">
                <a:solidFill>
                  <a:srgbClr val="007D57"/>
                </a:solidFill>
              </a:defRPr>
            </a:lvl1pPr>
          </a:lstStyle>
          <a:p>
            <a:endParaRPr lang="it-IT" dirty="0"/>
          </a:p>
        </p:txBody>
      </p:sp>
      <p:sp>
        <p:nvSpPr>
          <p:cNvPr id="6" name="Segnaposto numero diapositiva 5"/>
          <p:cNvSpPr>
            <a:spLocks noGrp="1"/>
          </p:cNvSpPr>
          <p:nvPr>
            <p:ph type="sldNum" sz="quarter" idx="4"/>
          </p:nvPr>
        </p:nvSpPr>
        <p:spPr>
          <a:xfrm>
            <a:off x="10787740" y="6237515"/>
            <a:ext cx="888322" cy="233589"/>
          </a:xfrm>
          <a:prstGeom prst="rect">
            <a:avLst/>
          </a:prstGeom>
        </p:spPr>
        <p:txBody>
          <a:bodyPr vert="horz" lIns="91440" tIns="45720" rIns="91440" bIns="45720" rtlCol="0" anchor="b"/>
          <a:lstStyle>
            <a:lvl1pPr algn="r">
              <a:defRPr sz="1200">
                <a:solidFill>
                  <a:srgbClr val="007D57"/>
                </a:solidFill>
              </a:defRPr>
            </a:lvl1pPr>
          </a:lstStyle>
          <a:p>
            <a:fld id="{833433BD-B3EA-DF4F-88F9-E24514900239}" type="slidenum">
              <a:rPr lang="it-IT" smtClean="0"/>
              <a:pPr/>
              <a:t>‹N›</a:t>
            </a:fld>
            <a:endParaRPr lang="it-IT"/>
          </a:p>
        </p:txBody>
      </p:sp>
    </p:spTree>
    <p:extLst>
      <p:ext uri="{BB962C8B-B14F-4D97-AF65-F5344CB8AC3E}">
        <p14:creationId xmlns:p14="http://schemas.microsoft.com/office/powerpoint/2010/main" val="3407060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p:txStyles>
    <p:titleStyle>
      <a:lvl1pPr algn="l" defTabSz="914400" rtl="0" eaLnBrk="1" latinLnBrk="0" hangingPunct="1">
        <a:lnSpc>
          <a:spcPct val="90000"/>
        </a:lnSpc>
        <a:spcBef>
          <a:spcPct val="0"/>
        </a:spcBef>
        <a:buNone/>
        <a:defRPr sz="3600" b="1" kern="1200">
          <a:solidFill>
            <a:srgbClr val="007D5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818A8F"/>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rgbClr val="818A8F"/>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818A8F"/>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rgbClr val="818A8F"/>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rgbClr val="818A8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46">
          <p15:clr>
            <a:srgbClr val="F26B43"/>
          </p15:clr>
        </p15:guide>
        <p15:guide id="2" pos="7355">
          <p15:clr>
            <a:srgbClr val="F26B43"/>
          </p15:clr>
        </p15:guide>
        <p15:guide id="3" orient="horz" pos="4020">
          <p15:clr>
            <a:srgbClr val="F26B43"/>
          </p15:clr>
        </p15:guide>
        <p15:guide id="4" orient="horz" pos="109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6.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53540" y="1809615"/>
            <a:ext cx="8606028" cy="1211581"/>
          </a:xfrm>
        </p:spPr>
        <p:txBody>
          <a:bodyPr/>
          <a:lstStyle/>
          <a:p>
            <a:r>
              <a:rPr lang="it-IT" dirty="0" smtClean="0"/>
              <a:t>Il Fondo di Garanzia per le PMI</a:t>
            </a:r>
            <a:endParaRPr lang="it-IT" dirty="0"/>
          </a:p>
        </p:txBody>
      </p:sp>
    </p:spTree>
    <p:extLst>
      <p:ext uri="{BB962C8B-B14F-4D97-AF65-F5344CB8AC3E}">
        <p14:creationId xmlns:p14="http://schemas.microsoft.com/office/powerpoint/2010/main" val="2295861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10</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3" name="Rettangolo 2"/>
          <p:cNvSpPr/>
          <p:nvPr/>
        </p:nvSpPr>
        <p:spPr>
          <a:xfrm>
            <a:off x="755779" y="295849"/>
            <a:ext cx="10920282"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3000" b="1" dirty="0">
                <a:solidFill>
                  <a:srgbClr val="007D57"/>
                </a:solidFill>
                <a:ea typeface="+mj-ea"/>
                <a:cs typeface="+mj-cs"/>
              </a:rPr>
              <a:t>Requisiti per le operazioni finanziarie a fronte di investimenti (1/2)</a:t>
            </a:r>
          </a:p>
        </p:txBody>
      </p:sp>
      <p:sp>
        <p:nvSpPr>
          <p:cNvPr id="4" name="Rettangolo 3"/>
          <p:cNvSpPr/>
          <p:nvPr/>
        </p:nvSpPr>
        <p:spPr>
          <a:xfrm>
            <a:off x="832157" y="1213917"/>
            <a:ext cx="10767526" cy="3921073"/>
          </a:xfrm>
          <a:prstGeom prst="rect">
            <a:avLst/>
          </a:prstGeom>
          <a:solidFill>
            <a:schemeClr val="bg1"/>
          </a:solidFill>
        </p:spPr>
        <p:txBody>
          <a:bodyPr wrap="square">
            <a:spAutoFit/>
          </a:bodyPr>
          <a:lstStyle/>
          <a:p>
            <a:pPr lvl="0" eaLnBrk="0" fontAlgn="base" hangingPunct="0">
              <a:spcBef>
                <a:spcPct val="20000"/>
              </a:spcBef>
              <a:spcAft>
                <a:spcPct val="0"/>
              </a:spcAft>
              <a:buClr>
                <a:srgbClr val="00458A"/>
              </a:buClr>
              <a:tabLst>
                <a:tab pos="901700" algn="l"/>
              </a:tabLst>
            </a:pPr>
            <a:r>
              <a:rPr lang="it-IT" sz="1400" b="1" dirty="0">
                <a:solidFill>
                  <a:srgbClr val="007D57"/>
                </a:solidFill>
                <a:latin typeface="Arial" panose="020B0604020202020204" pitchFamily="34" charset="0"/>
                <a:ea typeface="ＭＳ Ｐゴシック"/>
                <a:cs typeface="Arial" panose="020B0604020202020204" pitchFamily="34" charset="0"/>
              </a:rPr>
              <a:t>La garanzia per le operazioni finanziarie a fronte di investimento è concessa:</a:t>
            </a:r>
          </a:p>
          <a:p>
            <a:pPr marL="735013" lvl="1" indent="-285750" eaLnBrk="0" fontAlgn="base" hangingPunct="0">
              <a:spcBef>
                <a:spcPct val="20000"/>
              </a:spcBef>
              <a:spcAft>
                <a:spcPct val="0"/>
              </a:spcAft>
              <a:buFont typeface="Arial" panose="020B0604020202020204" pitchFamily="34" charset="0"/>
              <a:buChar char="•"/>
              <a:tabLst>
                <a:tab pos="901700" algn="l"/>
              </a:tabLst>
            </a:pPr>
            <a:r>
              <a:rPr lang="it-IT" sz="1400" dirty="0">
                <a:latin typeface="Arial" pitchFamily="34" charset="0"/>
              </a:rPr>
              <a:t>nel caso di garanzia diretta fino alla misura massima dell’80% dell’ammontare   delle operazioni finanziarie indipendentemente dal rating dell’impresa; </a:t>
            </a:r>
          </a:p>
          <a:p>
            <a:pPr marL="735013" lvl="1" indent="-285750" eaLnBrk="0" fontAlgn="base" hangingPunct="0">
              <a:spcBef>
                <a:spcPct val="20000"/>
              </a:spcBef>
              <a:spcAft>
                <a:spcPct val="0"/>
              </a:spcAft>
              <a:buFont typeface="Arial" panose="020B0604020202020204" pitchFamily="34" charset="0"/>
              <a:buChar char="•"/>
              <a:tabLst>
                <a:tab pos="901700" algn="l"/>
              </a:tabLst>
            </a:pPr>
            <a:r>
              <a:rPr lang="it-IT" sz="1400" dirty="0">
                <a:latin typeface="Arial" pitchFamily="34" charset="0"/>
              </a:rPr>
              <a:t>nel caso di riassicurazione e controgaranzia fino alla misura massima del 64 %   dell’importo garantito dal soggetto garante, a condizione che la garanzia da questi rilasciata non superi la percentuale massima di copertura dell’80%; </a:t>
            </a:r>
          </a:p>
          <a:p>
            <a:pPr lvl="0" eaLnBrk="0" fontAlgn="base" hangingPunct="0">
              <a:spcBef>
                <a:spcPct val="20000"/>
              </a:spcBef>
              <a:spcAft>
                <a:spcPct val="0"/>
              </a:spcAft>
              <a:buClr>
                <a:srgbClr val="00458A"/>
              </a:buClr>
              <a:tabLst>
                <a:tab pos="901700" algn="l"/>
              </a:tabLst>
            </a:pPr>
            <a:r>
              <a:rPr lang="it-IT" sz="1400" b="1" dirty="0">
                <a:solidFill>
                  <a:srgbClr val="007D57"/>
                </a:solidFill>
                <a:latin typeface="Arial" panose="020B0604020202020204" pitchFamily="34" charset="0"/>
                <a:ea typeface="ＭＳ Ｐゴシック"/>
                <a:cs typeface="Arial" panose="020B0604020202020204" pitchFamily="34" charset="0"/>
              </a:rPr>
              <a:t>Le operazioni finanziarie a fronte di investimenti sono ammissibili alla garanzia:</a:t>
            </a:r>
          </a:p>
          <a:p>
            <a:pPr marL="285750" lvl="0" indent="-285750" eaLnBrk="0" fontAlgn="base" hangingPunct="0">
              <a:spcBef>
                <a:spcPct val="20000"/>
              </a:spcBef>
              <a:spcAft>
                <a:spcPct val="0"/>
              </a:spcAft>
              <a:buClr>
                <a:srgbClr val="00458A"/>
              </a:buClr>
              <a:buFont typeface="Wingdings" panose="05000000000000000000" pitchFamily="2" charset="2"/>
              <a:buChar char="§"/>
              <a:tabLst>
                <a:tab pos="901700" algn="l"/>
              </a:tabLst>
            </a:pPr>
            <a:r>
              <a:rPr lang="it-IT" sz="1400" dirty="0">
                <a:latin typeface="Arial" pitchFamily="34" charset="0"/>
              </a:rPr>
              <a:t>se alla richiesta di ammissione è allegato dai soggetti richiedenti la descrizione del </a:t>
            </a:r>
            <a:r>
              <a:rPr lang="it-IT" sz="1400" u="sng" dirty="0">
                <a:latin typeface="Arial" pitchFamily="34" charset="0"/>
              </a:rPr>
              <a:t>programma di investimento</a:t>
            </a:r>
            <a:r>
              <a:rPr lang="it-IT" sz="1400" dirty="0">
                <a:latin typeface="Arial" pitchFamily="34" charset="0"/>
              </a:rPr>
              <a:t>:</a:t>
            </a:r>
          </a:p>
          <a:p>
            <a:pPr lvl="0" eaLnBrk="0" fontAlgn="base" hangingPunct="0">
              <a:spcBef>
                <a:spcPct val="20000"/>
              </a:spcBef>
              <a:spcAft>
                <a:spcPct val="0"/>
              </a:spcAft>
              <a:buClr>
                <a:srgbClr val="00458A"/>
              </a:buClr>
              <a:tabLst>
                <a:tab pos="901700" algn="l"/>
              </a:tabLst>
            </a:pPr>
            <a:endParaRPr lang="it-IT" sz="1400" dirty="0">
              <a:latin typeface="Arial" pitchFamily="34" charset="0"/>
            </a:endParaRPr>
          </a:p>
          <a:p>
            <a:pPr lvl="0" eaLnBrk="0" fontAlgn="base" hangingPunct="0">
              <a:spcBef>
                <a:spcPct val="20000"/>
              </a:spcBef>
              <a:spcAft>
                <a:spcPct val="0"/>
              </a:spcAft>
              <a:buClr>
                <a:srgbClr val="00458A"/>
              </a:buClr>
              <a:tabLst>
                <a:tab pos="901700" algn="l"/>
              </a:tabLst>
            </a:pPr>
            <a:endParaRPr lang="it-IT" sz="1100" kern="0" dirty="0">
              <a:solidFill>
                <a:prstClr val="black"/>
              </a:solidFill>
              <a:latin typeface="Arial"/>
            </a:endParaRPr>
          </a:p>
          <a:p>
            <a:pPr lvl="0" eaLnBrk="0" fontAlgn="base" hangingPunct="0">
              <a:spcBef>
                <a:spcPct val="20000"/>
              </a:spcBef>
              <a:spcAft>
                <a:spcPct val="0"/>
              </a:spcAft>
              <a:buClr>
                <a:srgbClr val="00458A"/>
              </a:buClr>
              <a:tabLst>
                <a:tab pos="901700" algn="l"/>
              </a:tabLst>
            </a:pPr>
            <a:r>
              <a:rPr kumimoji="0" lang="it-IT" sz="1100" b="0" i="0" u="none" strike="noStrike" kern="0" cap="none" spc="0" normalizeH="0" baseline="0" noProof="0" dirty="0" smtClean="0">
                <a:ln>
                  <a:noFill/>
                </a:ln>
                <a:effectLst/>
                <a:uLnTx/>
                <a:uFillTx/>
                <a:latin typeface="Arial"/>
              </a:rPr>
              <a:t>“</a:t>
            </a:r>
            <a:r>
              <a:rPr kumimoji="0" lang="it-IT" sz="1100" b="0" i="1" u="none" strike="noStrike" kern="0" cap="none" spc="0" normalizeH="0" baseline="0" noProof="0" dirty="0" smtClean="0">
                <a:ln>
                  <a:noFill/>
                </a:ln>
                <a:effectLst/>
                <a:uLnTx/>
                <a:uFillTx/>
                <a:latin typeface="Arial"/>
              </a:rPr>
              <a:t>Programma di investimento</a:t>
            </a:r>
            <a:r>
              <a:rPr kumimoji="0" lang="it-IT" sz="1100" b="0" i="0" u="none" strike="noStrike" kern="0" cap="none" spc="0" normalizeH="0" baseline="0" noProof="0" dirty="0" smtClean="0">
                <a:ln>
                  <a:noFill/>
                </a:ln>
                <a:effectLst/>
                <a:uLnTx/>
                <a:uFillTx/>
                <a:latin typeface="Arial"/>
              </a:rPr>
              <a:t>”: le spese e i costi per investimenti</a:t>
            </a:r>
            <a:r>
              <a:rPr kumimoji="0" lang="it-IT" sz="1100" b="0" i="1" u="none" strike="noStrike" kern="0" cap="none" spc="0" normalizeH="0" baseline="0" noProof="0" dirty="0" smtClean="0">
                <a:ln>
                  <a:noFill/>
                </a:ln>
                <a:effectLst/>
                <a:uLnTx/>
                <a:uFillTx/>
                <a:latin typeface="Arial"/>
              </a:rPr>
              <a:t>. </a:t>
            </a:r>
            <a:r>
              <a:rPr kumimoji="0" lang="it-IT" sz="1100" b="0" i="0" u="none" strike="noStrike" kern="0" cap="none" spc="0" normalizeH="0" baseline="0" noProof="0" dirty="0" smtClean="0">
                <a:ln>
                  <a:noFill/>
                </a:ln>
                <a:effectLst/>
                <a:uLnTx/>
                <a:uFillTx/>
                <a:latin typeface="Arial"/>
              </a:rPr>
              <a:t>Il </a:t>
            </a:r>
            <a:r>
              <a:rPr kumimoji="0" lang="it-IT" sz="1100" b="0" i="1" u="none" strike="noStrike" kern="0" cap="none" spc="0" normalizeH="0" baseline="0" noProof="0" dirty="0" smtClean="0">
                <a:ln>
                  <a:noFill/>
                </a:ln>
                <a:effectLst/>
                <a:uLnTx/>
                <a:uFillTx/>
                <a:latin typeface="Arial"/>
              </a:rPr>
              <a:t>programma di investimento </a:t>
            </a:r>
            <a:r>
              <a:rPr kumimoji="0" lang="it-IT" sz="1100" b="0" i="0" u="none" strike="noStrike" kern="0" cap="none" spc="0" normalizeH="0" baseline="0" noProof="0" dirty="0" smtClean="0">
                <a:ln>
                  <a:noFill/>
                </a:ln>
                <a:effectLst/>
                <a:uLnTx/>
                <a:uFillTx/>
                <a:latin typeface="Arial"/>
              </a:rPr>
              <a:t>deve contenere la descrizione dettagliata dell’investimento previsto, il relativo piano di copertura finanziaria, i tempi di realizzazione e il dettaglio delle spese in attivi materiali e immateriali ammortizzabili che il </a:t>
            </a:r>
            <a:r>
              <a:rPr kumimoji="0" lang="it-IT" sz="1100" b="0" i="1" u="none" strike="noStrike" kern="0" cap="none" spc="0" normalizeH="0" baseline="0" noProof="0" dirty="0" smtClean="0">
                <a:ln>
                  <a:noFill/>
                </a:ln>
                <a:effectLst/>
                <a:uLnTx/>
                <a:uFillTx/>
                <a:latin typeface="Arial"/>
              </a:rPr>
              <a:t>soggetto beneficiario finale </a:t>
            </a:r>
            <a:r>
              <a:rPr kumimoji="0" lang="it-IT" sz="1100" b="0" i="0" u="none" strike="noStrike" kern="0" cap="none" spc="0" normalizeH="0" baseline="0" noProof="0" dirty="0" smtClean="0">
                <a:ln>
                  <a:noFill/>
                </a:ln>
                <a:effectLst/>
                <a:uLnTx/>
                <a:uFillTx/>
                <a:latin typeface="Arial"/>
              </a:rPr>
              <a:t>intende sostenere; </a:t>
            </a:r>
          </a:p>
          <a:p>
            <a:pPr lvl="0" eaLnBrk="0" fontAlgn="base" hangingPunct="0">
              <a:spcBef>
                <a:spcPct val="20000"/>
              </a:spcBef>
              <a:spcAft>
                <a:spcPct val="0"/>
              </a:spcAft>
              <a:buClr>
                <a:srgbClr val="00458A"/>
              </a:buClr>
              <a:tabLst>
                <a:tab pos="901700" algn="l"/>
              </a:tabLst>
            </a:pPr>
            <a:endParaRPr lang="it-IT" sz="1100" kern="0" dirty="0">
              <a:solidFill>
                <a:prstClr val="black"/>
              </a:solidFill>
              <a:latin typeface="Arial"/>
            </a:endParaRPr>
          </a:p>
          <a:p>
            <a:pPr marL="285750" lvl="0" indent="-285750" eaLnBrk="0" fontAlgn="base" hangingPunct="0">
              <a:spcBef>
                <a:spcPct val="20000"/>
              </a:spcBef>
              <a:spcAft>
                <a:spcPct val="0"/>
              </a:spcAft>
              <a:buClr>
                <a:schemeClr val="tx1"/>
              </a:buClr>
              <a:buFont typeface="Wingdings" panose="05000000000000000000" pitchFamily="2" charset="2"/>
              <a:buChar char="§"/>
              <a:tabLst>
                <a:tab pos="901700" algn="l"/>
              </a:tabLst>
            </a:pPr>
            <a:r>
              <a:rPr lang="it-IT" sz="1400" dirty="0">
                <a:latin typeface="Arial" pitchFamily="34" charset="0"/>
              </a:rPr>
              <a:t>Le suddette operazioni finanziarie sono concesse al soggetto beneficiario a fronte della realizzazione di un programma di investimento. </a:t>
            </a:r>
            <a:r>
              <a:rPr lang="it-IT" sz="1400" b="1" dirty="0">
                <a:solidFill>
                  <a:srgbClr val="007D57"/>
                </a:solidFill>
                <a:latin typeface="Arial" panose="020B0604020202020204" pitchFamily="34" charset="0"/>
                <a:ea typeface="ＭＳ Ｐゴシック"/>
                <a:cs typeface="Arial" panose="020B0604020202020204" pitchFamily="34" charset="0"/>
              </a:rPr>
              <a:t>Una quota dell’operazione finanziaria, comunque non superiore, ai fini dell’ammissibilità alla garanzia, al 40% dell’importo complessivo della stessa, può avere ad oggetto anche il finanziamento del capitale circolante connesso alla realizzazione del programma di investimento.</a:t>
            </a:r>
          </a:p>
        </p:txBody>
      </p:sp>
      <p:sp>
        <p:nvSpPr>
          <p:cNvPr id="8" name="CasellaDiTesto 7"/>
          <p:cNvSpPr txBox="1"/>
          <p:nvPr/>
        </p:nvSpPr>
        <p:spPr>
          <a:xfrm>
            <a:off x="982248" y="5365995"/>
            <a:ext cx="10693813" cy="640515"/>
          </a:xfrm>
          <a:prstGeom prst="rect">
            <a:avLst/>
          </a:prstGeom>
          <a:noFill/>
          <a:ln w="25400">
            <a:solidFill>
              <a:srgbClr val="007D57"/>
            </a:solidFill>
            <a:miter lim="800000"/>
            <a:headEnd/>
            <a:tailEnd/>
          </a:ln>
          <a:effectLst>
            <a:glow rad="101600">
              <a:srgbClr val="007D57">
                <a:alpha val="40000"/>
              </a:srgbClr>
            </a:glow>
          </a:effectLst>
        </p:spPr>
        <p:txBody>
          <a:bodyPr wrap="square" tIns="180000" bIns="180000">
            <a:spAutoFit/>
          </a:bodyPr>
          <a:lstStyle>
            <a:defPPr>
              <a:defRPr lang="it-IT"/>
            </a:defPPr>
            <a:lvl1pPr>
              <a:defRPr/>
            </a:lvl1pPr>
            <a:lvl2pPr marL="0" lvl="1" algn="just">
              <a:lnSpc>
                <a:spcPct val="150000"/>
              </a:lnSpc>
              <a:spcAft>
                <a:spcPts val="600"/>
              </a:spcAft>
              <a:defRPr sz="1050"/>
            </a:lvl2pPr>
            <a:lvl3pPr>
              <a:defRPr/>
            </a:lvl3pPr>
            <a:lvl4pPr>
              <a:defRPr/>
            </a:lvl4pPr>
            <a:lvl5pPr>
              <a:defRPr/>
            </a:lvl5pPr>
            <a:lvl6pPr>
              <a:defRPr/>
            </a:lvl6pPr>
            <a:lvl7pPr>
              <a:defRPr/>
            </a:lvl7pPr>
            <a:lvl8pPr>
              <a:defRPr/>
            </a:lvl8pPr>
            <a:lvl9pPr>
              <a:defRPr/>
            </a:lvl9pPr>
          </a:lstStyle>
          <a:p>
            <a:r>
              <a:rPr lang="it-IT" dirty="0"/>
              <a:t>Per le operazioni garantite in de </a:t>
            </a:r>
            <a:r>
              <a:rPr lang="it-IT" dirty="0" err="1"/>
              <a:t>minimis</a:t>
            </a:r>
            <a:r>
              <a:rPr lang="it-IT" dirty="0"/>
              <a:t> il programma di investimento non deve essere avviato da più di 6 mesi.</a:t>
            </a:r>
          </a:p>
        </p:txBody>
      </p:sp>
      <p:sp>
        <p:nvSpPr>
          <p:cNvPr id="9" name="Freccia a destra 8"/>
          <p:cNvSpPr/>
          <p:nvPr/>
        </p:nvSpPr>
        <p:spPr bwMode="auto">
          <a:xfrm rot="5400000">
            <a:off x="5707546" y="3033644"/>
            <a:ext cx="439886" cy="338481"/>
          </a:xfrm>
          <a:prstGeom prst="rightArrow">
            <a:avLst/>
          </a:prstGeom>
          <a:solidFill>
            <a:srgbClr val="009A6A"/>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it-IT" sz="1300" b="1" i="0" u="none" strike="noStrike" cap="none" normalizeH="0" baseline="0" smtClean="0">
              <a:ln>
                <a:noFill/>
              </a:ln>
              <a:solidFill>
                <a:schemeClr val="tx1"/>
              </a:solidFill>
              <a:effectLst/>
              <a:latin typeface="Arial" charset="0"/>
              <a:ea typeface="Osaka" pitchFamily="1" charset="-128"/>
            </a:endParaRPr>
          </a:p>
        </p:txBody>
      </p:sp>
    </p:spTree>
    <p:extLst>
      <p:ext uri="{BB962C8B-B14F-4D97-AF65-F5344CB8AC3E}">
        <p14:creationId xmlns:p14="http://schemas.microsoft.com/office/powerpoint/2010/main" val="31657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11</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4" name="Rettangolo 3"/>
          <p:cNvSpPr/>
          <p:nvPr/>
        </p:nvSpPr>
        <p:spPr>
          <a:xfrm>
            <a:off x="708301" y="447222"/>
            <a:ext cx="10776857"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3000" b="1" dirty="0">
                <a:solidFill>
                  <a:srgbClr val="007D57"/>
                </a:solidFill>
                <a:ea typeface="+mj-ea"/>
                <a:cs typeface="+mj-cs"/>
              </a:rPr>
              <a:t>Requisiti per le operazioni finanziarie a fronte di investimenti (2/2)</a:t>
            </a:r>
          </a:p>
        </p:txBody>
      </p:sp>
      <p:sp>
        <p:nvSpPr>
          <p:cNvPr id="7" name="Rettangolo 6"/>
          <p:cNvSpPr/>
          <p:nvPr/>
        </p:nvSpPr>
        <p:spPr>
          <a:xfrm>
            <a:off x="829598" y="1384476"/>
            <a:ext cx="10534262" cy="4465838"/>
          </a:xfrm>
          <a:prstGeom prst="rect">
            <a:avLst/>
          </a:prstGeom>
        </p:spPr>
        <p:txBody>
          <a:bodyPr wrap="square">
            <a:spAutoFit/>
          </a:bodyPr>
          <a:lstStyle/>
          <a:p>
            <a:pPr lvl="0" eaLnBrk="0" fontAlgn="base" hangingPunct="0">
              <a:lnSpc>
                <a:spcPct val="150000"/>
              </a:lnSpc>
              <a:spcBef>
                <a:spcPct val="20000"/>
              </a:spcBef>
              <a:spcAft>
                <a:spcPct val="0"/>
              </a:spcAft>
              <a:buClr>
                <a:srgbClr val="00458A"/>
              </a:buClr>
              <a:tabLst>
                <a:tab pos="901700" algn="l"/>
              </a:tabLst>
            </a:pPr>
            <a:r>
              <a:rPr lang="it-IT" sz="1400" dirty="0">
                <a:latin typeface="Arial"/>
                <a:ea typeface="Osaka"/>
              </a:rPr>
              <a:t>Il programma di investimento deve essere completato dal soggetto </a:t>
            </a:r>
            <a:r>
              <a:rPr lang="it-IT" sz="1400" dirty="0" err="1">
                <a:latin typeface="Arial"/>
                <a:ea typeface="Osaka"/>
              </a:rPr>
              <a:t>benefìciario</a:t>
            </a:r>
            <a:r>
              <a:rPr lang="it-IT" sz="1400" dirty="0">
                <a:latin typeface="Arial"/>
                <a:ea typeface="Osaka"/>
              </a:rPr>
              <a:t> finale, a pena di revoca dell’agevolazione, entro:</a:t>
            </a:r>
          </a:p>
          <a:p>
            <a:pPr marL="792163" lvl="1" indent="-342900" eaLnBrk="0" fontAlgn="base" hangingPunct="0">
              <a:lnSpc>
                <a:spcPct val="150000"/>
              </a:lnSpc>
              <a:spcBef>
                <a:spcPct val="20000"/>
              </a:spcBef>
              <a:spcAft>
                <a:spcPct val="0"/>
              </a:spcAft>
              <a:buFont typeface="+mj-lt"/>
              <a:buAutoNum type="arabicPeriod"/>
              <a:tabLst>
                <a:tab pos="901700" algn="l"/>
              </a:tabLst>
            </a:pPr>
            <a:r>
              <a:rPr lang="it-IT" sz="1400" dirty="0">
                <a:latin typeface="Arial"/>
                <a:ea typeface="Osaka"/>
              </a:rPr>
              <a:t>nel caso di perfezionamento dell’operazione finanziaria in un’unica soluzione, 3 anni dalla data del predetto perfezionamento;</a:t>
            </a:r>
          </a:p>
          <a:p>
            <a:pPr marL="719138" lvl="1" indent="-269875" eaLnBrk="0" fontAlgn="base" hangingPunct="0">
              <a:lnSpc>
                <a:spcPct val="150000"/>
              </a:lnSpc>
              <a:spcBef>
                <a:spcPct val="20000"/>
              </a:spcBef>
              <a:spcAft>
                <a:spcPct val="0"/>
              </a:spcAft>
              <a:buFont typeface="+mj-lt"/>
              <a:buAutoNum type="arabicPeriod"/>
              <a:tabLst>
                <a:tab pos="901700" algn="l"/>
              </a:tabLst>
            </a:pPr>
            <a:r>
              <a:rPr lang="it-IT" sz="1400" dirty="0">
                <a:latin typeface="Arial"/>
                <a:ea typeface="Osaka"/>
              </a:rPr>
              <a:t>nel caso di perfezionamento dell’operazione finanziaria in più </a:t>
            </a:r>
            <a:r>
              <a:rPr lang="it-IT" sz="1400" dirty="0" err="1">
                <a:latin typeface="Arial"/>
                <a:ea typeface="Osaka"/>
              </a:rPr>
              <a:t>tranches</a:t>
            </a:r>
            <a:r>
              <a:rPr lang="it-IT" sz="1400" dirty="0">
                <a:latin typeface="Arial"/>
                <a:ea typeface="Osaka"/>
              </a:rPr>
              <a:t>, 3 anni dalla data in cui l’operazione finanziaria è stata perfezionata in misura pari o superiore al 25% dell’importo totale dichiarato nella richiesta di ammissione alla garanzia. </a:t>
            </a:r>
          </a:p>
          <a:p>
            <a:pPr marL="285750" lvl="0" indent="-285750" eaLnBrk="0" fontAlgn="base" hangingPunct="0">
              <a:lnSpc>
                <a:spcPct val="150000"/>
              </a:lnSpc>
              <a:spcBef>
                <a:spcPct val="20000"/>
              </a:spcBef>
              <a:spcAft>
                <a:spcPct val="0"/>
              </a:spcAft>
              <a:buSzPct val="105000"/>
              <a:buFont typeface="Wingdings" panose="05000000000000000000" pitchFamily="2" charset="2"/>
              <a:buChar char="§"/>
              <a:tabLst>
                <a:tab pos="901700" algn="l"/>
              </a:tabLst>
            </a:pPr>
            <a:r>
              <a:rPr lang="it-IT" sz="1400" dirty="0">
                <a:latin typeface="Arial"/>
                <a:ea typeface="Osaka"/>
              </a:rPr>
              <a:t>Per data di completamento si intende la data dell'ultimo titolo di spesa rientrante nel programma di investimento.</a:t>
            </a:r>
          </a:p>
          <a:p>
            <a:pPr marL="285750" lvl="0" indent="-285750" eaLnBrk="0" fontAlgn="base" hangingPunct="0">
              <a:lnSpc>
                <a:spcPct val="150000"/>
              </a:lnSpc>
              <a:spcBef>
                <a:spcPct val="20000"/>
              </a:spcBef>
              <a:spcAft>
                <a:spcPct val="0"/>
              </a:spcAft>
              <a:buFont typeface="Wingdings" panose="05000000000000000000" pitchFamily="2" charset="2"/>
              <a:buChar char="§"/>
              <a:tabLst>
                <a:tab pos="901700" algn="l"/>
              </a:tabLst>
            </a:pPr>
            <a:r>
              <a:rPr lang="it-IT" sz="1400" dirty="0">
                <a:latin typeface="Arial"/>
                <a:ea typeface="Osaka"/>
              </a:rPr>
              <a:t>Completato il programma di investimento, i soggetti beneficiari finali devono predisporre una relazione finale, firmata dal legale rappresentante con le formalità previste dall'articolo 47 del decreto del Presidente della Repubblica 28 dicembre 2000, n. 445, contenente l'elenco degli impieghi del finanziamento garantito, la descrizione delle eventuali variazioni sostanziali intervenute in sede esecutiva rispetto al programma di investimento presentato, l'attestazione dell'avvenuto avvio dell'attività prevista, nonché copia delle fatture relative agli attivi materiali e immateriali acquistati o realizzati. Tale relazione deve essere conservata per un periodo di 5 anni dalla data di scadenza dell’operazione finanziaria</a:t>
            </a:r>
            <a:endParaRPr lang="it-IT" sz="1400" b="1" dirty="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482532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49087" y="2224216"/>
            <a:ext cx="10786654" cy="964754"/>
          </a:xfrm>
        </p:spPr>
        <p:txBody>
          <a:bodyPr anchor="ctr" anchorCtr="0">
            <a:normAutofit/>
          </a:bodyPr>
          <a:lstStyle/>
          <a:p>
            <a:pPr lvl="0" algn="ctr" eaLnBrk="0" fontAlgn="base" hangingPunct="0">
              <a:lnSpc>
                <a:spcPct val="100000"/>
              </a:lnSpc>
              <a:spcBef>
                <a:spcPct val="20000"/>
              </a:spcBef>
              <a:spcAft>
                <a:spcPct val="0"/>
              </a:spcAft>
              <a:tabLst>
                <a:tab pos="901700" algn="l"/>
              </a:tabLst>
              <a:defRPr/>
            </a:pPr>
            <a:r>
              <a:rPr lang="it-IT" sz="4000" dirty="0">
                <a:latin typeface="Calibri" panose="020F0502020204030204" pitchFamily="34" charset="0"/>
                <a:cs typeface="Calibri" panose="020F0502020204030204" pitchFamily="34" charset="0"/>
              </a:rPr>
              <a:t>Misure di copertura della Garanzia</a:t>
            </a:r>
          </a:p>
        </p:txBody>
      </p:sp>
    </p:spTree>
    <p:extLst>
      <p:ext uri="{BB962C8B-B14F-4D97-AF65-F5344CB8AC3E}">
        <p14:creationId xmlns:p14="http://schemas.microsoft.com/office/powerpoint/2010/main" val="810210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13</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1037850" y="526827"/>
            <a:ext cx="7350369"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Misure di copertura – Garanzia Diretta</a:t>
            </a:r>
          </a:p>
        </p:txBody>
      </p:sp>
      <p:sp>
        <p:nvSpPr>
          <p:cNvPr id="3" name="Rettangolo 2"/>
          <p:cNvSpPr/>
          <p:nvPr/>
        </p:nvSpPr>
        <p:spPr>
          <a:xfrm>
            <a:off x="1037849" y="1120218"/>
            <a:ext cx="10317505" cy="738664"/>
          </a:xfrm>
          <a:prstGeom prst="rect">
            <a:avLst/>
          </a:prstGeom>
        </p:spPr>
        <p:txBody>
          <a:bodyPr wrap="square">
            <a:spAutoFit/>
          </a:bodyPr>
          <a:lstStyle/>
          <a:p>
            <a:pPr marL="0" lvl="1" algn="just" fontAlgn="base">
              <a:spcBef>
                <a:spcPct val="0"/>
              </a:spcBef>
              <a:spcAft>
                <a:spcPct val="0"/>
              </a:spcAft>
            </a:pPr>
            <a:r>
              <a:rPr lang="it-IT" sz="1400" dirty="0">
                <a:latin typeface="Arial"/>
              </a:rPr>
              <a:t>La </a:t>
            </a:r>
            <a:r>
              <a:rPr lang="it-IT" sz="1400" b="1" dirty="0">
                <a:solidFill>
                  <a:srgbClr val="007D57"/>
                </a:solidFill>
                <a:latin typeface="Arial" panose="020B0604020202020204" pitchFamily="34" charset="0"/>
                <a:ea typeface="ＭＳ Ｐゴシック"/>
                <a:cs typeface="Arial" panose="020B0604020202020204" pitchFamily="34" charset="0"/>
              </a:rPr>
              <a:t>garanzia diretta </a:t>
            </a:r>
            <a:r>
              <a:rPr lang="it-IT" sz="1400" dirty="0">
                <a:latin typeface="Arial"/>
              </a:rPr>
              <a:t>è concessa con le misure massime di copertura, variabili </a:t>
            </a:r>
            <a:r>
              <a:rPr lang="it-IT" sz="1400" b="1" dirty="0">
                <a:solidFill>
                  <a:srgbClr val="007D57"/>
                </a:solidFill>
                <a:latin typeface="Arial" panose="020B0604020202020204" pitchFamily="34" charset="0"/>
                <a:ea typeface="ＭＳ Ｐゴシック"/>
                <a:cs typeface="Arial" panose="020B0604020202020204" pitchFamily="34" charset="0"/>
              </a:rPr>
              <a:t>in funzione della classe di merito</a:t>
            </a:r>
            <a:r>
              <a:rPr lang="it-IT" sz="1400" dirty="0">
                <a:latin typeface="Arial"/>
              </a:rPr>
              <a:t> di credito del soggetto beneficiario determinata sulla base del modello di rating </a:t>
            </a:r>
            <a:r>
              <a:rPr lang="it-IT" sz="1400" b="1" dirty="0">
                <a:solidFill>
                  <a:srgbClr val="007D57"/>
                </a:solidFill>
                <a:latin typeface="Arial" panose="020B0604020202020204" pitchFamily="34" charset="0"/>
                <a:ea typeface="ＭＳ Ｐゴシック"/>
                <a:cs typeface="Arial" panose="020B0604020202020204" pitchFamily="34" charset="0"/>
              </a:rPr>
              <a:t>e della tipologia o della durata dell’operazione finanziaria </a:t>
            </a:r>
            <a:r>
              <a:rPr lang="it-IT" sz="1400" dirty="0">
                <a:latin typeface="Arial"/>
              </a:rPr>
              <a:t>garantita, riportate nella seguente tabella.</a:t>
            </a:r>
          </a:p>
        </p:txBody>
      </p:sp>
      <p:pic>
        <p:nvPicPr>
          <p:cNvPr id="4" name="Immagine 3"/>
          <p:cNvPicPr>
            <a:picLocks noChangeAspect="1"/>
          </p:cNvPicPr>
          <p:nvPr/>
        </p:nvPicPr>
        <p:blipFill>
          <a:blip r:embed="rId2"/>
          <a:stretch>
            <a:fillRect/>
          </a:stretch>
        </p:blipFill>
        <p:spPr>
          <a:xfrm>
            <a:off x="1037848" y="2042440"/>
            <a:ext cx="10317505" cy="4011516"/>
          </a:xfrm>
          <a:prstGeom prst="rect">
            <a:avLst/>
          </a:prstGeom>
        </p:spPr>
      </p:pic>
    </p:spTree>
    <p:extLst>
      <p:ext uri="{BB962C8B-B14F-4D97-AF65-F5344CB8AC3E}">
        <p14:creationId xmlns:p14="http://schemas.microsoft.com/office/powerpoint/2010/main" val="858897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14</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02433" y="470005"/>
            <a:ext cx="10179697"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Misure di copertura – Riassicurazione e controgaranzia(1/2)</a:t>
            </a:r>
          </a:p>
        </p:txBody>
      </p:sp>
      <p:sp>
        <p:nvSpPr>
          <p:cNvPr id="3" name="Rettangolo 2"/>
          <p:cNvSpPr/>
          <p:nvPr/>
        </p:nvSpPr>
        <p:spPr>
          <a:xfrm>
            <a:off x="802433" y="1024003"/>
            <a:ext cx="10375640" cy="738664"/>
          </a:xfrm>
          <a:prstGeom prst="rect">
            <a:avLst/>
          </a:prstGeom>
        </p:spPr>
        <p:txBody>
          <a:bodyPr wrap="square">
            <a:spAutoFit/>
          </a:bodyPr>
          <a:lstStyle/>
          <a:p>
            <a:pPr marL="0" lvl="1" algn="just" fontAlgn="base">
              <a:spcBef>
                <a:spcPct val="0"/>
              </a:spcBef>
              <a:spcAft>
                <a:spcPct val="0"/>
              </a:spcAft>
            </a:pPr>
            <a:r>
              <a:rPr lang="it-IT" sz="1400" dirty="0">
                <a:latin typeface="Arial"/>
              </a:rPr>
              <a:t>La riassicurazione, fatto salvo quanto previsto per le operazioni a rischio tripartito, è concessa con le misure massime di copertura, variabili </a:t>
            </a:r>
            <a:r>
              <a:rPr lang="it-IT" sz="1400" b="1" dirty="0">
                <a:solidFill>
                  <a:srgbClr val="007D57"/>
                </a:solidFill>
                <a:latin typeface="Arial" panose="020B0604020202020204" pitchFamily="34" charset="0"/>
                <a:ea typeface="ＭＳ Ｐゴシック"/>
                <a:cs typeface="Arial" panose="020B0604020202020204" pitchFamily="34" charset="0"/>
              </a:rPr>
              <a:t>in funzione della classe di merito di credito </a:t>
            </a:r>
            <a:r>
              <a:rPr lang="it-IT" sz="1400" dirty="0">
                <a:latin typeface="Arial"/>
              </a:rPr>
              <a:t>del soggetto beneficiario determinata sulla base del modello di rating </a:t>
            </a:r>
            <a:r>
              <a:rPr lang="it-IT" sz="1400" b="1" dirty="0">
                <a:solidFill>
                  <a:srgbClr val="007D57"/>
                </a:solidFill>
                <a:latin typeface="Arial" panose="020B0604020202020204" pitchFamily="34" charset="0"/>
                <a:ea typeface="ＭＳ Ｐゴシック"/>
                <a:cs typeface="Arial" panose="020B0604020202020204" pitchFamily="34" charset="0"/>
              </a:rPr>
              <a:t>e della tipologia o della durata dell’operazione finanziaria </a:t>
            </a:r>
            <a:r>
              <a:rPr lang="it-IT" sz="1400" dirty="0">
                <a:latin typeface="Arial"/>
              </a:rPr>
              <a:t>garantita, riportate nella seguente tabella.</a:t>
            </a:r>
            <a:r>
              <a:rPr lang="it-IT" sz="1400" dirty="0">
                <a:latin typeface="Arial" pitchFamily="34" charset="0"/>
              </a:rPr>
              <a:t> </a:t>
            </a:r>
            <a:endParaRPr lang="it-IT" sz="1400" dirty="0">
              <a:latin typeface="Arial"/>
            </a:endParaRPr>
          </a:p>
        </p:txBody>
      </p:sp>
      <p:pic>
        <p:nvPicPr>
          <p:cNvPr id="4" name="Immagine 3"/>
          <p:cNvPicPr>
            <a:picLocks noChangeAspect="1"/>
          </p:cNvPicPr>
          <p:nvPr/>
        </p:nvPicPr>
        <p:blipFill>
          <a:blip r:embed="rId2"/>
          <a:stretch>
            <a:fillRect/>
          </a:stretch>
        </p:blipFill>
        <p:spPr>
          <a:xfrm>
            <a:off x="872505" y="1994333"/>
            <a:ext cx="10305568" cy="4011516"/>
          </a:xfrm>
          <a:prstGeom prst="rect">
            <a:avLst/>
          </a:prstGeom>
        </p:spPr>
      </p:pic>
    </p:spTree>
    <p:extLst>
      <p:ext uri="{BB962C8B-B14F-4D97-AF65-F5344CB8AC3E}">
        <p14:creationId xmlns:p14="http://schemas.microsoft.com/office/powerpoint/2010/main" val="1525633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15</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Misure di copertura – Riassicurazione e controgaranzia (2/2)</a:t>
            </a:r>
          </a:p>
        </p:txBody>
      </p:sp>
      <p:sp>
        <p:nvSpPr>
          <p:cNvPr id="3" name="Rettangolo 2"/>
          <p:cNvSpPr/>
          <p:nvPr/>
        </p:nvSpPr>
        <p:spPr>
          <a:xfrm>
            <a:off x="931505" y="1356508"/>
            <a:ext cx="10151705" cy="4401205"/>
          </a:xfrm>
          <a:prstGeom prst="rect">
            <a:avLst/>
          </a:prstGeom>
        </p:spPr>
        <p:txBody>
          <a:bodyPr wrap="square">
            <a:spAutoFit/>
          </a:bodyPr>
          <a:lstStyle/>
          <a:p>
            <a:pPr marL="0" lvl="1" algn="just" fontAlgn="base">
              <a:spcBef>
                <a:spcPct val="0"/>
              </a:spcBef>
              <a:spcAft>
                <a:spcPct val="0"/>
              </a:spcAft>
            </a:pPr>
            <a:r>
              <a:rPr lang="it-IT" sz="1400" dirty="0">
                <a:latin typeface="Arial"/>
              </a:rPr>
              <a:t>Le </a:t>
            </a:r>
            <a:r>
              <a:rPr lang="it-IT" sz="1400" b="1" dirty="0">
                <a:solidFill>
                  <a:srgbClr val="007D57"/>
                </a:solidFill>
                <a:latin typeface="Arial" panose="020B0604020202020204" pitchFamily="34" charset="0"/>
                <a:ea typeface="ＭＳ Ｐゴシック"/>
                <a:cs typeface="Arial" panose="020B0604020202020204" pitchFamily="34" charset="0"/>
              </a:rPr>
              <a:t>misure riportate nella tabella </a:t>
            </a:r>
            <a:r>
              <a:rPr lang="it-IT" sz="1400" dirty="0">
                <a:latin typeface="Arial"/>
              </a:rPr>
              <a:t>precedente tengono conto della percentuale di garanzia concessa, sull’operazione finanziaria, dal soggetto garante e </a:t>
            </a:r>
            <a:r>
              <a:rPr lang="it-IT" sz="1400" b="1" dirty="0">
                <a:solidFill>
                  <a:srgbClr val="007D57"/>
                </a:solidFill>
                <a:latin typeface="Arial" panose="020B0604020202020204" pitchFamily="34" charset="0"/>
                <a:ea typeface="ＭＳ Ｐゴシック"/>
                <a:cs typeface="Arial" panose="020B0604020202020204" pitchFamily="34" charset="0"/>
              </a:rPr>
              <a:t>rappresentano, conseguentemente, il valore massimo che può assumere il prodotto tra la misura della garanzia concessa dal soggetto garante sull’operazione finanziaria e la misura della riassicurazione concessa, sulla medesima operazione, dal Fondo. </a:t>
            </a:r>
          </a:p>
          <a:p>
            <a:pPr marL="0" lvl="1" algn="just" fontAlgn="base">
              <a:spcBef>
                <a:spcPct val="0"/>
              </a:spcBef>
              <a:spcAft>
                <a:spcPct val="0"/>
              </a:spcAft>
            </a:pPr>
            <a:endParaRPr lang="it-IT" sz="1400" dirty="0">
              <a:latin typeface="Arial"/>
            </a:endParaRPr>
          </a:p>
          <a:p>
            <a:pPr marL="0" lvl="1" algn="just" fontAlgn="base">
              <a:spcBef>
                <a:spcPct val="0"/>
              </a:spcBef>
              <a:spcAft>
                <a:spcPct val="0"/>
              </a:spcAft>
            </a:pPr>
            <a:endParaRPr lang="it-IT" sz="1400" dirty="0">
              <a:latin typeface="Arial"/>
            </a:endParaRPr>
          </a:p>
          <a:p>
            <a:pPr marL="0" lvl="1" algn="just" fontAlgn="base">
              <a:spcBef>
                <a:spcPct val="0"/>
              </a:spcBef>
              <a:spcAft>
                <a:spcPct val="0"/>
              </a:spcAft>
            </a:pPr>
            <a:r>
              <a:rPr lang="it-IT" sz="1400" dirty="0">
                <a:latin typeface="Arial"/>
              </a:rPr>
              <a:t>Resta fermo che:</a:t>
            </a:r>
          </a:p>
          <a:p>
            <a:pPr marL="342900" lvl="1" indent="-342900" algn="just" fontAlgn="base">
              <a:spcBef>
                <a:spcPct val="0"/>
              </a:spcBef>
              <a:spcAft>
                <a:spcPct val="0"/>
              </a:spcAft>
              <a:buFont typeface="+mj-lt"/>
              <a:buAutoNum type="alphaLcParenR"/>
            </a:pPr>
            <a:r>
              <a:rPr lang="it-IT" sz="1400" dirty="0">
                <a:latin typeface="Arial"/>
              </a:rPr>
              <a:t>la misura della </a:t>
            </a:r>
            <a:r>
              <a:rPr lang="it-IT" sz="1400" b="1" dirty="0">
                <a:solidFill>
                  <a:srgbClr val="007D57"/>
                </a:solidFill>
                <a:latin typeface="Arial" panose="020B0604020202020204" pitchFamily="34" charset="0"/>
                <a:ea typeface="ＭＳ Ｐゴシック"/>
                <a:cs typeface="Arial" panose="020B0604020202020204" pitchFamily="34" charset="0"/>
              </a:rPr>
              <a:t>riassicurazione non può essere superiore all’80% dell’importo garantito dal soggetto garante </a:t>
            </a:r>
            <a:r>
              <a:rPr lang="it-IT" sz="1400" b="1" dirty="0" smtClean="0">
                <a:solidFill>
                  <a:srgbClr val="007D57"/>
                </a:solidFill>
                <a:latin typeface="Arial" panose="020B0604020202020204" pitchFamily="34" charset="0"/>
                <a:ea typeface="ＭＳ Ｐゴシック"/>
                <a:cs typeface="Arial" panose="020B0604020202020204" pitchFamily="34" charset="0"/>
              </a:rPr>
              <a:t>  sull’operazione </a:t>
            </a:r>
            <a:r>
              <a:rPr lang="it-IT" sz="1400" b="1" dirty="0">
                <a:solidFill>
                  <a:srgbClr val="007D57"/>
                </a:solidFill>
                <a:latin typeface="Arial" panose="020B0604020202020204" pitchFamily="34" charset="0"/>
                <a:ea typeface="ＭＳ Ｐゴシック"/>
                <a:cs typeface="Arial" panose="020B0604020202020204" pitchFamily="34" charset="0"/>
              </a:rPr>
              <a:t>finanziaria garantita;</a:t>
            </a:r>
          </a:p>
          <a:p>
            <a:pPr marL="342900" lvl="1" indent="-342900" algn="just" fontAlgn="base">
              <a:spcBef>
                <a:spcPct val="0"/>
              </a:spcBef>
              <a:spcAft>
                <a:spcPct val="0"/>
              </a:spcAft>
              <a:buFont typeface="+mj-lt"/>
              <a:buAutoNum type="alphaLcParenR"/>
            </a:pPr>
            <a:r>
              <a:rPr lang="it-IT" sz="1400" dirty="0">
                <a:latin typeface="Arial"/>
              </a:rPr>
              <a:t>la </a:t>
            </a:r>
            <a:r>
              <a:rPr lang="it-IT" sz="1400" b="1" dirty="0">
                <a:solidFill>
                  <a:srgbClr val="007D57"/>
                </a:solidFill>
                <a:latin typeface="Arial" panose="020B0604020202020204" pitchFamily="34" charset="0"/>
                <a:ea typeface="ＭＳ Ｐゴシック"/>
                <a:cs typeface="Arial" panose="020B0604020202020204" pitchFamily="34" charset="0"/>
              </a:rPr>
              <a:t>garanzia rilasciata dal soggetto garante </a:t>
            </a:r>
            <a:r>
              <a:rPr lang="it-IT" sz="1400" dirty="0">
                <a:latin typeface="Arial"/>
              </a:rPr>
              <a:t>in favore del soggetto finanziatore, ai fini dell’accesso al Fondo, </a:t>
            </a:r>
            <a:r>
              <a:rPr lang="it-IT" sz="1400" b="1" dirty="0">
                <a:solidFill>
                  <a:srgbClr val="007D57"/>
                </a:solidFill>
                <a:latin typeface="Arial" panose="020B0604020202020204" pitchFamily="34" charset="0"/>
                <a:ea typeface="ＭＳ Ｐゴシック"/>
                <a:cs typeface="Arial" panose="020B0604020202020204" pitchFamily="34" charset="0"/>
              </a:rPr>
              <a:t>non può essere superiore all’80% dell’importo dell’operazione </a:t>
            </a:r>
            <a:r>
              <a:rPr lang="it-IT" sz="1400" dirty="0">
                <a:latin typeface="Arial"/>
              </a:rPr>
              <a:t>finanziaria garantita.</a:t>
            </a:r>
          </a:p>
          <a:p>
            <a:pPr marL="0" lvl="1" algn="just" fontAlgn="base">
              <a:spcBef>
                <a:spcPct val="0"/>
              </a:spcBef>
              <a:spcAft>
                <a:spcPct val="0"/>
              </a:spcAft>
            </a:pPr>
            <a:endParaRPr lang="it-IT" sz="1400" dirty="0">
              <a:latin typeface="Arial"/>
            </a:endParaRPr>
          </a:p>
          <a:p>
            <a:pPr marL="0" lvl="1" algn="just" fontAlgn="base">
              <a:spcBef>
                <a:spcPct val="0"/>
              </a:spcBef>
              <a:spcAft>
                <a:spcPct val="0"/>
              </a:spcAft>
            </a:pPr>
            <a:endParaRPr lang="it-IT" sz="1400" dirty="0">
              <a:latin typeface="Arial"/>
            </a:endParaRPr>
          </a:p>
          <a:p>
            <a:pPr marL="0" lvl="1" algn="just" fontAlgn="base">
              <a:spcBef>
                <a:spcPct val="0"/>
              </a:spcBef>
              <a:spcAft>
                <a:spcPct val="0"/>
              </a:spcAft>
            </a:pPr>
            <a:r>
              <a:rPr lang="it-IT" sz="1400" dirty="0">
                <a:latin typeface="Arial"/>
              </a:rPr>
              <a:t>La </a:t>
            </a:r>
            <a:r>
              <a:rPr lang="it-IT" sz="1400" b="1" dirty="0">
                <a:solidFill>
                  <a:srgbClr val="007D57"/>
                </a:solidFill>
                <a:latin typeface="Arial" panose="020B0604020202020204" pitchFamily="34" charset="0"/>
                <a:ea typeface="ＭＳ Ｐゴシック"/>
                <a:cs typeface="Arial" panose="020B0604020202020204" pitchFamily="34" charset="0"/>
              </a:rPr>
              <a:t>controgaranzia</a:t>
            </a:r>
            <a:r>
              <a:rPr lang="it-IT" sz="1400" dirty="0">
                <a:latin typeface="Arial"/>
              </a:rPr>
              <a:t> è concessa:</a:t>
            </a:r>
          </a:p>
          <a:p>
            <a:pPr marL="342900" lvl="1" indent="-342900" algn="just" fontAlgn="base">
              <a:spcBef>
                <a:spcPct val="0"/>
              </a:spcBef>
              <a:spcAft>
                <a:spcPct val="0"/>
              </a:spcAft>
              <a:buFont typeface="+mj-lt"/>
              <a:buAutoNum type="alphaLcParenR"/>
            </a:pPr>
            <a:r>
              <a:rPr lang="it-IT" sz="1400" dirty="0">
                <a:latin typeface="Arial" pitchFamily="34" charset="0"/>
              </a:rPr>
              <a:t>esclusivamente nel caso in cui le garanzie dei soggetti garanti siano </a:t>
            </a:r>
            <a:r>
              <a:rPr lang="it-IT" sz="1400" b="1" dirty="0">
                <a:solidFill>
                  <a:srgbClr val="007D57"/>
                </a:solidFill>
                <a:latin typeface="Arial" panose="020B0604020202020204" pitchFamily="34" charset="0"/>
                <a:ea typeface="ＭＳ Ｐゴシック"/>
                <a:cs typeface="Arial" panose="020B0604020202020204" pitchFamily="34" charset="0"/>
              </a:rPr>
              <a:t>dirette, esplicite, incondizionate, irrevocabili ed escutibili a prima richiesta</a:t>
            </a:r>
            <a:r>
              <a:rPr lang="it-IT" sz="1400" b="1" dirty="0">
                <a:latin typeface="Arial" pitchFamily="34" charset="0"/>
              </a:rPr>
              <a:t> </a:t>
            </a:r>
            <a:r>
              <a:rPr lang="it-IT" sz="1400" dirty="0">
                <a:latin typeface="Arial" pitchFamily="34" charset="0"/>
              </a:rPr>
              <a:t>del soggetto finanziatore</a:t>
            </a:r>
            <a:r>
              <a:rPr lang="it-IT" sz="1400" dirty="0" smtClean="0">
                <a:latin typeface="Arial" pitchFamily="34" charset="0"/>
              </a:rPr>
              <a:t>.</a:t>
            </a:r>
          </a:p>
          <a:p>
            <a:pPr marL="342900" lvl="1" indent="-342900" algn="just" fontAlgn="base">
              <a:spcBef>
                <a:spcPct val="0"/>
              </a:spcBef>
              <a:spcAft>
                <a:spcPct val="0"/>
              </a:spcAft>
              <a:buFont typeface="+mj-lt"/>
              <a:buAutoNum type="alphaLcParenR"/>
            </a:pPr>
            <a:endParaRPr lang="it-IT" sz="1400" dirty="0" smtClean="0">
              <a:latin typeface="Arial" pitchFamily="34" charset="0"/>
            </a:endParaRPr>
          </a:p>
          <a:p>
            <a:pPr marL="342900" lvl="1" indent="-342900" algn="just" fontAlgn="base">
              <a:spcBef>
                <a:spcPct val="0"/>
              </a:spcBef>
              <a:spcAft>
                <a:spcPct val="0"/>
              </a:spcAft>
              <a:buFont typeface="+mj-lt"/>
              <a:buAutoNum type="alphaLcParenR"/>
            </a:pPr>
            <a:r>
              <a:rPr lang="it-IT" sz="1400" b="1" dirty="0" smtClean="0">
                <a:solidFill>
                  <a:srgbClr val="007D57"/>
                </a:solidFill>
                <a:latin typeface="Arial" panose="020B0604020202020204" pitchFamily="34" charset="0"/>
                <a:ea typeface="ＭＳ Ｐゴシック"/>
                <a:cs typeface="Arial" panose="020B0604020202020204" pitchFamily="34" charset="0"/>
              </a:rPr>
              <a:t>nella stessa misura in cui è rilasciata</a:t>
            </a:r>
            <a:r>
              <a:rPr lang="it-IT" sz="1400" dirty="0" smtClean="0">
                <a:latin typeface="Arial"/>
              </a:rPr>
              <a:t>, sulla medesima operazione finanziaria, </a:t>
            </a:r>
            <a:r>
              <a:rPr lang="it-IT" sz="1400" b="1" dirty="0">
                <a:solidFill>
                  <a:srgbClr val="007D57"/>
                </a:solidFill>
                <a:latin typeface="Arial" panose="020B0604020202020204" pitchFamily="34" charset="0"/>
                <a:ea typeface="ＭＳ Ｐゴシック"/>
                <a:cs typeface="Arial" panose="020B0604020202020204" pitchFamily="34" charset="0"/>
              </a:rPr>
              <a:t>la riassicurazione </a:t>
            </a:r>
            <a:r>
              <a:rPr lang="it-IT" sz="1400" dirty="0" smtClean="0">
                <a:latin typeface="Arial"/>
              </a:rPr>
              <a:t>ovvero se la richiesta è presentata da un </a:t>
            </a:r>
            <a:r>
              <a:rPr lang="it-IT" sz="1400" b="1" dirty="0">
                <a:solidFill>
                  <a:srgbClr val="007D57"/>
                </a:solidFill>
                <a:latin typeface="Arial" panose="020B0604020202020204" pitchFamily="34" charset="0"/>
                <a:ea typeface="ＭＳ Ｐゴシック"/>
                <a:cs typeface="Arial" panose="020B0604020202020204" pitchFamily="34" charset="0"/>
              </a:rPr>
              <a:t>soggetto garante autorizzato</a:t>
            </a:r>
            <a:r>
              <a:rPr lang="it-IT" sz="1400" dirty="0" smtClean="0">
                <a:latin typeface="Arial"/>
              </a:rPr>
              <a:t>, fino al </a:t>
            </a:r>
            <a:r>
              <a:rPr lang="it-IT" sz="1400" b="1" dirty="0">
                <a:solidFill>
                  <a:srgbClr val="007D57"/>
                </a:solidFill>
                <a:latin typeface="Arial" panose="020B0604020202020204" pitchFamily="34" charset="0"/>
                <a:ea typeface="ＭＳ Ｐゴシック"/>
                <a:cs typeface="Arial" panose="020B0604020202020204" pitchFamily="34" charset="0"/>
              </a:rPr>
              <a:t>100% dell’importo </a:t>
            </a:r>
            <a:r>
              <a:rPr lang="it-IT" sz="1400" dirty="0" smtClean="0">
                <a:latin typeface="Arial"/>
              </a:rPr>
              <a:t>dell’operazione finanziaria</a:t>
            </a:r>
            <a:r>
              <a:rPr lang="it-IT" sz="1400" b="1" dirty="0">
                <a:solidFill>
                  <a:srgbClr val="007D57"/>
                </a:solidFill>
                <a:latin typeface="Arial" panose="020B0604020202020204" pitchFamily="34" charset="0"/>
                <a:ea typeface="ＭＳ Ｐゴシック"/>
                <a:cs typeface="Arial" panose="020B0604020202020204" pitchFamily="34" charset="0"/>
              </a:rPr>
              <a:t> garantito dal medesimo soggetto garante autorizzato.</a:t>
            </a:r>
          </a:p>
        </p:txBody>
      </p:sp>
    </p:spTree>
    <p:extLst>
      <p:ext uri="{BB962C8B-B14F-4D97-AF65-F5344CB8AC3E}">
        <p14:creationId xmlns:p14="http://schemas.microsoft.com/office/powerpoint/2010/main" val="1487635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fontAlgn="base">
              <a:spcAft>
                <a:spcPct val="0"/>
              </a:spcAft>
              <a:defRPr/>
            </a:pPr>
            <a:r>
              <a:rPr lang="it-IT" dirty="0"/>
              <a:t>Misure di copertura – Confronto tra coperture (1/2)</a:t>
            </a:r>
            <a:endParaRPr lang="it-IT" dirty="0"/>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433BD-B3EA-DF4F-88F9-E24514900239}" type="slidenum">
              <a:rPr kumimoji="0" lang="it-IT" sz="1200" b="0" i="0" u="none" strike="noStrike" kern="1200" cap="none" spc="0" normalizeH="0" baseline="0" noProof="0" smtClean="0">
                <a:ln>
                  <a:noFill/>
                </a:ln>
                <a:solidFill>
                  <a:srgbClr val="007D5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srgbClr val="007D57"/>
              </a:solidFill>
              <a:effectLst/>
              <a:uLnTx/>
              <a:uFillTx/>
              <a:latin typeface="Calibri" panose="020F0502020204030204"/>
              <a:ea typeface="+mn-ea"/>
              <a:cs typeface="+mn-cs"/>
            </a:endParaRPr>
          </a:p>
        </p:txBody>
      </p:sp>
      <p:sp>
        <p:nvSpPr>
          <p:cNvPr id="248" name="CasellaDiTesto 247"/>
          <p:cNvSpPr txBox="1"/>
          <p:nvPr/>
        </p:nvSpPr>
        <p:spPr>
          <a:xfrm>
            <a:off x="1228849" y="1017449"/>
            <a:ext cx="4392488" cy="307777"/>
          </a:xfrm>
          <a:prstGeom prst="rect">
            <a:avLst/>
          </a:prstGeom>
          <a:noFill/>
        </p:spPr>
        <p:txBody>
          <a:bodyPr wrap="square" rtlCol="0">
            <a:spAutoFit/>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mn-ea"/>
                <a:cs typeface="+mn-cs"/>
              </a:rPr>
              <a:t>Finanziamenti fino a 36 mesi</a:t>
            </a:r>
          </a:p>
        </p:txBody>
      </p:sp>
      <p:sp>
        <p:nvSpPr>
          <p:cNvPr id="249" name="CasellaDiTesto 248"/>
          <p:cNvSpPr txBox="1"/>
          <p:nvPr/>
        </p:nvSpPr>
        <p:spPr>
          <a:xfrm>
            <a:off x="1329834" y="5595177"/>
            <a:ext cx="729126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007D57"/>
                </a:solidFill>
                <a:effectLst/>
                <a:uLnTx/>
                <a:uFillTx/>
                <a:latin typeface="Calibri" panose="020F0502020204030204"/>
                <a:ea typeface="+mn-ea"/>
                <a:cs typeface="+mn-cs"/>
              </a:rPr>
              <a:t>(*) Percentuale di riassicurazione prevista solo nel caso di Fund </a:t>
            </a:r>
            <a:r>
              <a:rPr kumimoji="0" lang="it-IT" sz="800" b="1" i="0" u="none" strike="noStrike" kern="1200" cap="none" spc="0" normalizeH="0" baseline="0" noProof="0" dirty="0" err="1">
                <a:ln>
                  <a:noFill/>
                </a:ln>
                <a:solidFill>
                  <a:srgbClr val="007D57"/>
                </a:solidFill>
                <a:effectLst/>
                <a:uLnTx/>
                <a:uFillTx/>
                <a:latin typeface="Calibri" panose="020F0502020204030204"/>
                <a:ea typeface="+mn-ea"/>
                <a:cs typeface="+mn-cs"/>
              </a:rPr>
              <a:t>raising</a:t>
            </a:r>
            <a:r>
              <a:rPr kumimoji="0" lang="it-IT" sz="800" b="1" i="0" u="none" strike="noStrike" kern="1200" cap="none" spc="0" normalizeH="0" baseline="0" noProof="0" dirty="0">
                <a:ln>
                  <a:noFill/>
                </a:ln>
                <a:solidFill>
                  <a:srgbClr val="007D57"/>
                </a:solidFill>
                <a:effectLst/>
                <a:uLnTx/>
                <a:uFillTx/>
                <a:latin typeface="Calibri" panose="020F0502020204030204"/>
                <a:ea typeface="+mn-ea"/>
                <a:cs typeface="+mn-cs"/>
              </a:rPr>
              <a:t> </a:t>
            </a:r>
          </a:p>
        </p:txBody>
      </p:sp>
      <p:sp>
        <p:nvSpPr>
          <p:cNvPr id="250" name="Rettangolo 1"/>
          <p:cNvSpPr>
            <a:spLocks noChangeArrowheads="1"/>
          </p:cNvSpPr>
          <p:nvPr/>
        </p:nvSpPr>
        <p:spPr bwMode="auto">
          <a:xfrm>
            <a:off x="1329834" y="5901952"/>
            <a:ext cx="10349420" cy="309637"/>
          </a:xfrm>
          <a:prstGeom prst="rect">
            <a:avLst/>
          </a:prstGeom>
          <a:noFill/>
          <a:ln w="19050">
            <a:solidFill>
              <a:srgbClr val="007D57"/>
            </a:solidFill>
            <a:miter lim="800000"/>
            <a:headEnd/>
            <a:tailEnd/>
          </a:ln>
          <a:effectLst>
            <a:glow rad="101600">
              <a:srgbClr val="007D57">
                <a:alpha val="40000"/>
              </a:srgbClr>
            </a:glow>
          </a:effectLst>
        </p:spPr>
        <p:txBody>
          <a:bodyPr wrap="square">
            <a:spAutoFit/>
          </a:bodyPr>
          <a:lstStyle/>
          <a:p>
            <a:pPr marL="0" marR="0" lvl="1" indent="0" algn="just" defTabSz="914400" rtl="0" eaLnBrk="1" fontAlgn="auto" latinLnBrk="0" hangingPunct="1">
              <a:lnSpc>
                <a:spcPct val="150000"/>
              </a:lnSpc>
              <a:spcBef>
                <a:spcPts val="0"/>
              </a:spcBef>
              <a:spcAft>
                <a:spcPts val="600"/>
              </a:spcAft>
              <a:buClrTx/>
              <a:buSzTx/>
              <a:buFontTx/>
              <a:buNone/>
              <a:tabLst/>
              <a:defRPr/>
            </a:pPr>
            <a:r>
              <a:rPr kumimoji="0" lang="it-IT" sz="1050" b="0" i="0" u="none" strike="noStrike" kern="1200" cap="none" spc="0" normalizeH="0" baseline="0" noProof="0" dirty="0">
                <a:ln>
                  <a:noFill/>
                </a:ln>
                <a:solidFill>
                  <a:srgbClr val="818A8F"/>
                </a:solidFill>
                <a:effectLst/>
                <a:uLnTx/>
                <a:uFillTx/>
                <a:latin typeface="Calibri" panose="020F0502020204030204"/>
                <a:ea typeface="+mn-ea"/>
                <a:cs typeface="+mn-cs"/>
              </a:rPr>
              <a:t>La </a:t>
            </a:r>
            <a:r>
              <a:rPr kumimoji="0" lang="it-IT" sz="105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Controgaranzia</a:t>
            </a:r>
            <a:r>
              <a:rPr kumimoji="0" lang="it-IT" sz="1050" b="1" i="0" u="none" strike="noStrike" kern="1200" cap="none" spc="0" normalizeH="0" baseline="0" noProof="0" dirty="0">
                <a:ln>
                  <a:noFill/>
                </a:ln>
                <a:solidFill>
                  <a:srgbClr val="818A8F"/>
                </a:solidFill>
                <a:effectLst/>
                <a:uLnTx/>
                <a:uFillTx/>
                <a:latin typeface="Calibri" panose="020F0502020204030204"/>
                <a:ea typeface="ＭＳ Ｐゴシック"/>
                <a:cs typeface="ＭＳ Ｐゴシック"/>
              </a:rPr>
              <a:t>, </a:t>
            </a:r>
            <a:r>
              <a:rPr kumimoji="0" lang="it-IT" sz="105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se richiesta da un soggetto garante autorizzato</a:t>
            </a:r>
            <a:r>
              <a:rPr kumimoji="0" lang="it-IT" sz="1050" b="1" i="0" u="none" strike="noStrike" kern="1200" cap="none" spc="0" normalizeH="0" baseline="0" noProof="0" dirty="0">
                <a:ln>
                  <a:noFill/>
                </a:ln>
                <a:solidFill>
                  <a:prstClr val="black"/>
                </a:solidFill>
                <a:effectLst/>
                <a:uLnTx/>
                <a:uFillTx/>
                <a:latin typeface="Calibri" panose="020F0502020204030204"/>
                <a:ea typeface="ＭＳ Ｐゴシック"/>
                <a:cs typeface="ＭＳ Ｐゴシック"/>
              </a:rPr>
              <a:t>,</a:t>
            </a:r>
            <a:r>
              <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050" b="0" i="0" u="none" strike="noStrike" kern="1200" cap="none" spc="0" normalizeH="0" baseline="0" noProof="0" dirty="0">
                <a:ln>
                  <a:noFill/>
                </a:ln>
                <a:solidFill>
                  <a:srgbClr val="818A8F"/>
                </a:solidFill>
                <a:effectLst/>
                <a:uLnTx/>
                <a:uFillTx/>
                <a:latin typeface="Calibri" panose="020F0502020204030204"/>
                <a:ea typeface="+mn-ea"/>
                <a:cs typeface="+mn-cs"/>
              </a:rPr>
              <a:t>è concessa fino al </a:t>
            </a:r>
            <a:r>
              <a:rPr kumimoji="0" lang="it-IT" sz="105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100% dell’importo </a:t>
            </a:r>
            <a:r>
              <a:rPr kumimoji="0" lang="it-IT" sz="1050" b="0" i="0" u="none" strike="noStrike" kern="1200" cap="none" spc="0" normalizeH="0" baseline="0" noProof="0" dirty="0">
                <a:ln>
                  <a:noFill/>
                </a:ln>
                <a:solidFill>
                  <a:srgbClr val="818A8F"/>
                </a:solidFill>
                <a:effectLst/>
                <a:uLnTx/>
                <a:uFillTx/>
                <a:latin typeface="Calibri" panose="020F0502020204030204"/>
                <a:ea typeface="+mn-ea"/>
                <a:cs typeface="+mn-cs"/>
              </a:rPr>
              <a:t>dell’operazione finanziaria garantito dal medesimo soggetto garante autorizzato.</a:t>
            </a:r>
          </a:p>
        </p:txBody>
      </p:sp>
      <p:pic>
        <p:nvPicPr>
          <p:cNvPr id="6" name="Immagine 5"/>
          <p:cNvPicPr>
            <a:picLocks noChangeAspect="1"/>
          </p:cNvPicPr>
          <p:nvPr/>
        </p:nvPicPr>
        <p:blipFill>
          <a:blip r:embed="rId2"/>
          <a:stretch>
            <a:fillRect/>
          </a:stretch>
        </p:blipFill>
        <p:spPr>
          <a:xfrm>
            <a:off x="1329834" y="1351151"/>
            <a:ext cx="10364780" cy="4218100"/>
          </a:xfrm>
          <a:prstGeom prst="rect">
            <a:avLst/>
          </a:prstGeom>
        </p:spPr>
      </p:pic>
    </p:spTree>
    <p:extLst>
      <p:ext uri="{BB962C8B-B14F-4D97-AF65-F5344CB8AC3E}">
        <p14:creationId xmlns:p14="http://schemas.microsoft.com/office/powerpoint/2010/main" val="3252649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fontAlgn="base">
              <a:spcAft>
                <a:spcPct val="0"/>
              </a:spcAft>
              <a:defRPr/>
            </a:pPr>
            <a:r>
              <a:rPr lang="it-IT" dirty="0"/>
              <a:t>Misure di copertura – Confronto tra coperture </a:t>
            </a:r>
            <a:r>
              <a:rPr lang="it-IT" dirty="0" smtClean="0"/>
              <a:t>(2/2</a:t>
            </a:r>
            <a:r>
              <a:rPr lang="it-IT" dirty="0"/>
              <a:t>)</a:t>
            </a:r>
            <a:endParaRPr lang="it-IT" dirty="0"/>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433BD-B3EA-DF4F-88F9-E24514900239}" type="slidenum">
              <a:rPr kumimoji="0" lang="it-IT" sz="1200" b="0" i="0" u="none" strike="noStrike" kern="1200" cap="none" spc="0" normalizeH="0" baseline="0" noProof="0" smtClean="0">
                <a:ln>
                  <a:noFill/>
                </a:ln>
                <a:solidFill>
                  <a:srgbClr val="007D5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srgbClr val="007D57"/>
              </a:solidFill>
              <a:effectLst/>
              <a:uLnTx/>
              <a:uFillTx/>
              <a:latin typeface="Calibri" panose="020F0502020204030204"/>
              <a:ea typeface="+mn-ea"/>
              <a:cs typeface="+mn-cs"/>
            </a:endParaRPr>
          </a:p>
        </p:txBody>
      </p:sp>
      <p:sp>
        <p:nvSpPr>
          <p:cNvPr id="248" name="CasellaDiTesto 247"/>
          <p:cNvSpPr txBox="1"/>
          <p:nvPr/>
        </p:nvSpPr>
        <p:spPr>
          <a:xfrm>
            <a:off x="1228849" y="1017449"/>
            <a:ext cx="4392488" cy="307777"/>
          </a:xfrm>
          <a:prstGeom prst="rect">
            <a:avLst/>
          </a:prstGeom>
          <a:noFill/>
        </p:spPr>
        <p:txBody>
          <a:bodyPr wrap="square" rtlCol="0">
            <a:spAutoFit/>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mn-ea"/>
                <a:cs typeface="+mn-cs"/>
              </a:rPr>
              <a:t>Finanziamenti </a:t>
            </a:r>
            <a:r>
              <a:rPr kumimoji="0" lang="it-IT" sz="1400" b="1" i="0" u="none" strike="noStrike" kern="1200" cap="none" spc="0" normalizeH="0" baseline="0" noProof="0" dirty="0" smtClean="0">
                <a:ln>
                  <a:noFill/>
                </a:ln>
                <a:solidFill>
                  <a:srgbClr val="007D57"/>
                </a:solidFill>
                <a:effectLst/>
                <a:uLnTx/>
                <a:uFillTx/>
                <a:latin typeface="Calibri" panose="020F0502020204030204"/>
                <a:ea typeface="+mn-ea"/>
                <a:cs typeface="+mn-cs"/>
              </a:rPr>
              <a:t>oltre </a:t>
            </a:r>
            <a:r>
              <a:rPr kumimoji="0" lang="it-IT" sz="1400" b="1" i="0" u="none" strike="noStrike" kern="1200" cap="none" spc="0" normalizeH="0" baseline="0" noProof="0" dirty="0">
                <a:ln>
                  <a:noFill/>
                </a:ln>
                <a:solidFill>
                  <a:srgbClr val="007D57"/>
                </a:solidFill>
                <a:effectLst/>
                <a:uLnTx/>
                <a:uFillTx/>
                <a:latin typeface="Calibri" panose="020F0502020204030204"/>
                <a:ea typeface="+mn-ea"/>
                <a:cs typeface="+mn-cs"/>
              </a:rPr>
              <a:t>36 mesi</a:t>
            </a:r>
          </a:p>
        </p:txBody>
      </p:sp>
      <p:sp>
        <p:nvSpPr>
          <p:cNvPr id="249" name="CasellaDiTesto 248"/>
          <p:cNvSpPr txBox="1"/>
          <p:nvPr/>
        </p:nvSpPr>
        <p:spPr>
          <a:xfrm>
            <a:off x="1329834" y="4755018"/>
            <a:ext cx="729126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007D57"/>
                </a:solidFill>
                <a:effectLst/>
                <a:uLnTx/>
                <a:uFillTx/>
                <a:latin typeface="Calibri" panose="020F0502020204030204"/>
                <a:ea typeface="+mn-ea"/>
                <a:cs typeface="+mn-cs"/>
              </a:rPr>
              <a:t>(*) Percentuale di riassicurazione prevista solo nel caso di Fund </a:t>
            </a:r>
            <a:r>
              <a:rPr kumimoji="0" lang="it-IT" sz="800" b="1" i="0" u="none" strike="noStrike" kern="1200" cap="none" spc="0" normalizeH="0" baseline="0" noProof="0" dirty="0" err="1">
                <a:ln>
                  <a:noFill/>
                </a:ln>
                <a:solidFill>
                  <a:srgbClr val="007D57"/>
                </a:solidFill>
                <a:effectLst/>
                <a:uLnTx/>
                <a:uFillTx/>
                <a:latin typeface="Calibri" panose="020F0502020204030204"/>
                <a:ea typeface="+mn-ea"/>
                <a:cs typeface="+mn-cs"/>
              </a:rPr>
              <a:t>raising</a:t>
            </a:r>
            <a:r>
              <a:rPr kumimoji="0" lang="it-IT" sz="800" b="1" i="0" u="none" strike="noStrike" kern="1200" cap="none" spc="0" normalizeH="0" baseline="0" noProof="0" dirty="0">
                <a:ln>
                  <a:noFill/>
                </a:ln>
                <a:solidFill>
                  <a:srgbClr val="007D57"/>
                </a:solidFill>
                <a:effectLst/>
                <a:uLnTx/>
                <a:uFillTx/>
                <a:latin typeface="Calibri" panose="020F0502020204030204"/>
                <a:ea typeface="+mn-ea"/>
                <a:cs typeface="+mn-cs"/>
              </a:rPr>
              <a:t> </a:t>
            </a:r>
          </a:p>
        </p:txBody>
      </p:sp>
      <p:sp>
        <p:nvSpPr>
          <p:cNvPr id="250" name="Rettangolo 1"/>
          <p:cNvSpPr>
            <a:spLocks noChangeArrowheads="1"/>
          </p:cNvSpPr>
          <p:nvPr/>
        </p:nvSpPr>
        <p:spPr bwMode="auto">
          <a:xfrm>
            <a:off x="1326643" y="5510631"/>
            <a:ext cx="10349420" cy="309637"/>
          </a:xfrm>
          <a:prstGeom prst="rect">
            <a:avLst/>
          </a:prstGeom>
          <a:noFill/>
          <a:ln w="19050">
            <a:solidFill>
              <a:srgbClr val="007D57"/>
            </a:solidFill>
            <a:miter lim="800000"/>
            <a:headEnd/>
            <a:tailEnd/>
          </a:ln>
          <a:effectLst>
            <a:glow rad="101600">
              <a:srgbClr val="007D57">
                <a:alpha val="40000"/>
              </a:srgbClr>
            </a:glow>
          </a:effectLst>
        </p:spPr>
        <p:txBody>
          <a:bodyPr wrap="square">
            <a:spAutoFit/>
          </a:bodyPr>
          <a:lstStyle/>
          <a:p>
            <a:pPr marL="0" marR="0" lvl="1" indent="0" algn="just" defTabSz="914400" rtl="0" eaLnBrk="1" fontAlgn="auto" latinLnBrk="0" hangingPunct="1">
              <a:lnSpc>
                <a:spcPct val="150000"/>
              </a:lnSpc>
              <a:spcBef>
                <a:spcPts val="0"/>
              </a:spcBef>
              <a:spcAft>
                <a:spcPts val="600"/>
              </a:spcAft>
              <a:buClrTx/>
              <a:buSzTx/>
              <a:buFontTx/>
              <a:buNone/>
              <a:tabLst/>
              <a:defRPr/>
            </a:pPr>
            <a:r>
              <a:rPr kumimoji="0" lang="it-IT" sz="1050" b="0" i="0" u="none" strike="noStrike" kern="1200" cap="none" spc="0" normalizeH="0" baseline="0" noProof="0" dirty="0">
                <a:ln>
                  <a:noFill/>
                </a:ln>
                <a:solidFill>
                  <a:srgbClr val="818A8F"/>
                </a:solidFill>
                <a:effectLst/>
                <a:uLnTx/>
                <a:uFillTx/>
                <a:latin typeface="Calibri" panose="020F0502020204030204"/>
                <a:ea typeface="+mn-ea"/>
                <a:cs typeface="+mn-cs"/>
              </a:rPr>
              <a:t>La </a:t>
            </a:r>
            <a:r>
              <a:rPr kumimoji="0" lang="it-IT" sz="105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Controgaranzia</a:t>
            </a:r>
            <a:r>
              <a:rPr kumimoji="0" lang="it-IT" sz="1050" b="1" i="0" u="none" strike="noStrike" kern="1200" cap="none" spc="0" normalizeH="0" baseline="0" noProof="0" dirty="0">
                <a:ln>
                  <a:noFill/>
                </a:ln>
                <a:solidFill>
                  <a:srgbClr val="818A8F"/>
                </a:solidFill>
                <a:effectLst/>
                <a:uLnTx/>
                <a:uFillTx/>
                <a:latin typeface="Calibri" panose="020F0502020204030204"/>
                <a:ea typeface="ＭＳ Ｐゴシック"/>
                <a:cs typeface="ＭＳ Ｐゴシック"/>
              </a:rPr>
              <a:t>, </a:t>
            </a:r>
            <a:r>
              <a:rPr kumimoji="0" lang="it-IT" sz="105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se richiesta da un soggetto garante autorizzato</a:t>
            </a:r>
            <a:r>
              <a:rPr kumimoji="0" lang="it-IT" sz="1050" b="1" i="0" u="none" strike="noStrike" kern="1200" cap="none" spc="0" normalizeH="0" baseline="0" noProof="0" dirty="0">
                <a:ln>
                  <a:noFill/>
                </a:ln>
                <a:solidFill>
                  <a:prstClr val="black"/>
                </a:solidFill>
                <a:effectLst/>
                <a:uLnTx/>
                <a:uFillTx/>
                <a:latin typeface="Calibri" panose="020F0502020204030204"/>
                <a:ea typeface="ＭＳ Ｐゴシック"/>
                <a:cs typeface="ＭＳ Ｐゴシック"/>
              </a:rPr>
              <a:t>,</a:t>
            </a:r>
            <a:r>
              <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050" b="0" i="0" u="none" strike="noStrike" kern="1200" cap="none" spc="0" normalizeH="0" baseline="0" noProof="0" dirty="0">
                <a:ln>
                  <a:noFill/>
                </a:ln>
                <a:solidFill>
                  <a:srgbClr val="818A8F"/>
                </a:solidFill>
                <a:effectLst/>
                <a:uLnTx/>
                <a:uFillTx/>
                <a:latin typeface="Calibri" panose="020F0502020204030204"/>
                <a:ea typeface="+mn-ea"/>
                <a:cs typeface="+mn-cs"/>
              </a:rPr>
              <a:t>è concessa fino al </a:t>
            </a:r>
            <a:r>
              <a:rPr kumimoji="0" lang="it-IT" sz="105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100% dell’importo </a:t>
            </a:r>
            <a:r>
              <a:rPr kumimoji="0" lang="it-IT" sz="1050" b="0" i="0" u="none" strike="noStrike" kern="1200" cap="none" spc="0" normalizeH="0" baseline="0" noProof="0" dirty="0">
                <a:ln>
                  <a:noFill/>
                </a:ln>
                <a:solidFill>
                  <a:srgbClr val="818A8F"/>
                </a:solidFill>
                <a:effectLst/>
                <a:uLnTx/>
                <a:uFillTx/>
                <a:latin typeface="Calibri" panose="020F0502020204030204"/>
                <a:ea typeface="+mn-ea"/>
                <a:cs typeface="+mn-cs"/>
              </a:rPr>
              <a:t>dell’operazione finanziaria garantito dal medesimo soggetto garante autorizzato.</a:t>
            </a:r>
          </a:p>
        </p:txBody>
      </p:sp>
      <p:pic>
        <p:nvPicPr>
          <p:cNvPr id="7" name="Immagine 6"/>
          <p:cNvPicPr>
            <a:picLocks noChangeAspect="1"/>
          </p:cNvPicPr>
          <p:nvPr/>
        </p:nvPicPr>
        <p:blipFill>
          <a:blip r:embed="rId2"/>
          <a:stretch>
            <a:fillRect/>
          </a:stretch>
        </p:blipFill>
        <p:spPr>
          <a:xfrm>
            <a:off x="1326643" y="1349960"/>
            <a:ext cx="10364780" cy="3394500"/>
          </a:xfrm>
          <a:prstGeom prst="rect">
            <a:avLst/>
          </a:prstGeom>
        </p:spPr>
      </p:pic>
    </p:spTree>
    <p:extLst>
      <p:ext uri="{BB962C8B-B14F-4D97-AF65-F5344CB8AC3E}">
        <p14:creationId xmlns:p14="http://schemas.microsoft.com/office/powerpoint/2010/main" val="3472043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18</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6" name="Rettangolo 5"/>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Misure di copertura – «Fund </a:t>
            </a:r>
            <a:r>
              <a:rPr lang="it-IT" sz="3000" b="1" dirty="0" err="1">
                <a:solidFill>
                  <a:srgbClr val="007D57"/>
                </a:solidFill>
                <a:ea typeface="+mj-ea"/>
                <a:cs typeface="+mj-cs"/>
              </a:rPr>
              <a:t>raising</a:t>
            </a:r>
            <a:r>
              <a:rPr lang="it-IT" sz="3000" b="1" dirty="0" smtClean="0">
                <a:solidFill>
                  <a:srgbClr val="007D57"/>
                </a:solidFill>
                <a:ea typeface="+mj-ea"/>
                <a:cs typeface="+mj-cs"/>
              </a:rPr>
              <a:t>»</a:t>
            </a:r>
            <a:endParaRPr lang="it-IT" sz="3000" b="1" dirty="0">
              <a:solidFill>
                <a:srgbClr val="007D57"/>
              </a:solidFill>
              <a:ea typeface="+mj-ea"/>
              <a:cs typeface="+mj-cs"/>
            </a:endParaRPr>
          </a:p>
        </p:txBody>
      </p:sp>
      <p:sp>
        <p:nvSpPr>
          <p:cNvPr id="7" name="Rettangolo 6"/>
          <p:cNvSpPr/>
          <p:nvPr/>
        </p:nvSpPr>
        <p:spPr>
          <a:xfrm>
            <a:off x="931505" y="1356508"/>
            <a:ext cx="10151705" cy="2062103"/>
          </a:xfrm>
          <a:prstGeom prst="rect">
            <a:avLst/>
          </a:prstGeom>
        </p:spPr>
        <p:txBody>
          <a:bodyPr wrap="square">
            <a:spAutoFit/>
          </a:bodyPr>
          <a:lstStyle/>
          <a:p>
            <a:pPr marL="0" lvl="1" algn="just" fontAlgn="base">
              <a:spcBef>
                <a:spcPct val="0"/>
              </a:spcBef>
              <a:spcAft>
                <a:spcPct val="0"/>
              </a:spcAft>
            </a:pPr>
            <a:r>
              <a:rPr lang="it-IT" sz="1600" dirty="0">
                <a:latin typeface="Arial"/>
              </a:rPr>
              <a:t>Fatta eccezione per le operazioni di finanziamento del rischio e per le operazioni finanziarie per le quali la misura della garanzia diretta è pari all’80%, </a:t>
            </a:r>
            <a:r>
              <a:rPr lang="it-IT" sz="1600" b="1" u="sng" dirty="0">
                <a:solidFill>
                  <a:srgbClr val="007D57"/>
                </a:solidFill>
                <a:latin typeface="Arial" panose="020B0604020202020204" pitchFamily="34" charset="0"/>
                <a:ea typeface="ＭＳ Ｐゴシック"/>
                <a:cs typeface="Arial" panose="020B0604020202020204" pitchFamily="34" charset="0"/>
              </a:rPr>
              <a:t>le misure di copertura possono essere incrementate</a:t>
            </a:r>
            <a:r>
              <a:rPr lang="it-IT" sz="1600" dirty="0">
                <a:latin typeface="Arial"/>
              </a:rPr>
              <a:t>, mediante l’utilizzo dei contributi al Fondo previsti dal decreto del Ministro dell’economia e delle finanze, di concerto con il Ministro dello sviluppo economico, 26 gennaio 2012, </a:t>
            </a:r>
            <a:r>
              <a:rPr lang="it-IT" sz="1600" b="1" dirty="0" smtClean="0">
                <a:solidFill>
                  <a:srgbClr val="007D57"/>
                </a:solidFill>
                <a:latin typeface="Arial" panose="020B0604020202020204" pitchFamily="34" charset="0"/>
                <a:ea typeface="ＭＳ Ｐゴシック"/>
                <a:cs typeface="Arial" panose="020B0604020202020204" pitchFamily="34" charset="0"/>
              </a:rPr>
              <a:t>fino</a:t>
            </a:r>
            <a:r>
              <a:rPr lang="it-IT" sz="1600" dirty="0" smtClean="0">
                <a:latin typeface="Arial"/>
              </a:rPr>
              <a:t>:</a:t>
            </a:r>
          </a:p>
          <a:p>
            <a:pPr marL="0" lvl="1" algn="just" fontAlgn="base">
              <a:spcBef>
                <a:spcPct val="0"/>
              </a:spcBef>
              <a:spcAft>
                <a:spcPct val="0"/>
              </a:spcAft>
            </a:pPr>
            <a:endParaRPr lang="it-IT" sz="1600" dirty="0">
              <a:latin typeface="Arial"/>
            </a:endParaRPr>
          </a:p>
          <a:p>
            <a:pPr marL="342900" lvl="1" indent="-342900" algn="just" fontAlgn="base">
              <a:spcBef>
                <a:spcPct val="0"/>
              </a:spcBef>
              <a:spcAft>
                <a:spcPct val="0"/>
              </a:spcAft>
              <a:buAutoNum type="alphaLcParenR"/>
            </a:pPr>
            <a:r>
              <a:rPr lang="it-IT" sz="1600" b="1" dirty="0" smtClean="0">
                <a:solidFill>
                  <a:srgbClr val="007D57"/>
                </a:solidFill>
                <a:latin typeface="Arial" panose="020B0604020202020204" pitchFamily="34" charset="0"/>
                <a:ea typeface="ＭＳ Ｐゴシック"/>
                <a:cs typeface="Arial" panose="020B0604020202020204" pitchFamily="34" charset="0"/>
              </a:rPr>
              <a:t>all’80</a:t>
            </a:r>
            <a:r>
              <a:rPr lang="it-IT" sz="1600" b="1" dirty="0">
                <a:solidFill>
                  <a:srgbClr val="007D57"/>
                </a:solidFill>
                <a:latin typeface="Arial" panose="020B0604020202020204" pitchFamily="34" charset="0"/>
                <a:ea typeface="ＭＳ Ｐゴシック"/>
                <a:cs typeface="Arial" panose="020B0604020202020204" pitchFamily="34" charset="0"/>
              </a:rPr>
              <a:t>% </a:t>
            </a:r>
            <a:r>
              <a:rPr lang="it-IT" sz="1600" dirty="0">
                <a:latin typeface="Arial"/>
              </a:rPr>
              <a:t>dell’importo dell’operazione finanziaria, </a:t>
            </a:r>
            <a:r>
              <a:rPr lang="it-IT" sz="1600" b="1" u="sng" dirty="0">
                <a:solidFill>
                  <a:srgbClr val="007D57"/>
                </a:solidFill>
                <a:latin typeface="Arial" panose="020B0604020202020204" pitchFamily="34" charset="0"/>
                <a:ea typeface="ＭＳ Ｐゴシック"/>
                <a:cs typeface="Arial" panose="020B0604020202020204" pitchFamily="34" charset="0"/>
              </a:rPr>
              <a:t>per la garanzia diretta</a:t>
            </a:r>
            <a:r>
              <a:rPr lang="it-IT" sz="1600" dirty="0" smtClean="0">
                <a:latin typeface="Arial"/>
              </a:rPr>
              <a:t>;</a:t>
            </a:r>
          </a:p>
          <a:p>
            <a:pPr marL="342900" lvl="1" indent="-342900" algn="just" fontAlgn="base">
              <a:spcBef>
                <a:spcPct val="0"/>
              </a:spcBef>
              <a:spcAft>
                <a:spcPct val="0"/>
              </a:spcAft>
              <a:buAutoNum type="alphaLcParenR"/>
            </a:pPr>
            <a:endParaRPr lang="it-IT" sz="1600" dirty="0">
              <a:latin typeface="Arial"/>
            </a:endParaRPr>
          </a:p>
          <a:p>
            <a:pPr marL="0" lvl="1" algn="just" fontAlgn="base">
              <a:spcBef>
                <a:spcPct val="0"/>
              </a:spcBef>
              <a:spcAft>
                <a:spcPct val="0"/>
              </a:spcAft>
            </a:pPr>
            <a:r>
              <a:rPr lang="it-IT" sz="1600" b="1" dirty="0">
                <a:solidFill>
                  <a:srgbClr val="007D57"/>
                </a:solidFill>
                <a:latin typeface="Arial" panose="020B0604020202020204" pitchFamily="34" charset="0"/>
                <a:ea typeface="ＭＳ Ｐゴシック"/>
                <a:cs typeface="Arial" panose="020B0604020202020204" pitchFamily="34" charset="0"/>
              </a:rPr>
              <a:t>b)  </a:t>
            </a:r>
            <a:r>
              <a:rPr lang="it-IT" sz="1600" b="1" dirty="0" smtClean="0">
                <a:solidFill>
                  <a:srgbClr val="007D57"/>
                </a:solidFill>
                <a:latin typeface="Arial" panose="020B0604020202020204" pitchFamily="34" charset="0"/>
                <a:ea typeface="ＭＳ Ｐゴシック"/>
                <a:cs typeface="Arial" panose="020B0604020202020204" pitchFamily="34" charset="0"/>
              </a:rPr>
              <a:t>al </a:t>
            </a:r>
            <a:r>
              <a:rPr lang="it-IT" sz="1600" b="1" dirty="0">
                <a:solidFill>
                  <a:srgbClr val="007D57"/>
                </a:solidFill>
                <a:latin typeface="Arial" panose="020B0604020202020204" pitchFamily="34" charset="0"/>
                <a:ea typeface="ＭＳ Ｐゴシック"/>
                <a:cs typeface="Arial" panose="020B0604020202020204" pitchFamily="34" charset="0"/>
              </a:rPr>
              <a:t>90% </a:t>
            </a:r>
            <a:r>
              <a:rPr lang="it-IT" sz="1600" dirty="0">
                <a:latin typeface="Arial"/>
              </a:rPr>
              <a:t>dell’importo garantito dal soggetto garante, </a:t>
            </a:r>
            <a:r>
              <a:rPr lang="it-IT" sz="1600" b="1" u="sng" dirty="0">
                <a:solidFill>
                  <a:srgbClr val="007D57"/>
                </a:solidFill>
                <a:latin typeface="Arial" panose="020B0604020202020204" pitchFamily="34" charset="0"/>
                <a:ea typeface="ＭＳ Ｐゴシック"/>
                <a:cs typeface="Arial" panose="020B0604020202020204" pitchFamily="34" charset="0"/>
              </a:rPr>
              <a:t>per la riassicurazione</a:t>
            </a:r>
            <a:r>
              <a:rPr lang="it-IT" sz="1600" dirty="0">
                <a:latin typeface="Arial"/>
              </a:rPr>
              <a:t>.</a:t>
            </a:r>
          </a:p>
        </p:txBody>
      </p:sp>
    </p:spTree>
    <p:extLst>
      <p:ext uri="{BB962C8B-B14F-4D97-AF65-F5344CB8AC3E}">
        <p14:creationId xmlns:p14="http://schemas.microsoft.com/office/powerpoint/2010/main" val="1855099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49087" y="2224216"/>
            <a:ext cx="10786654" cy="964754"/>
          </a:xfrm>
        </p:spPr>
        <p:txBody>
          <a:bodyPr anchor="ctr" anchorCtr="0">
            <a:normAutofit/>
          </a:bodyPr>
          <a:lstStyle/>
          <a:p>
            <a:pPr lvl="0" algn="ctr" eaLnBrk="0" fontAlgn="base" hangingPunct="0">
              <a:lnSpc>
                <a:spcPct val="100000"/>
              </a:lnSpc>
              <a:spcBef>
                <a:spcPct val="20000"/>
              </a:spcBef>
              <a:spcAft>
                <a:spcPct val="0"/>
              </a:spcAft>
              <a:tabLst>
                <a:tab pos="901700" algn="l"/>
              </a:tabLst>
              <a:defRPr/>
            </a:pPr>
            <a:r>
              <a:rPr lang="it-IT" sz="4000" dirty="0">
                <a:latin typeface="Calibri" panose="020F0502020204030204" pitchFamily="34" charset="0"/>
                <a:cs typeface="Calibri" panose="020F0502020204030204" pitchFamily="34" charset="0"/>
              </a:rPr>
              <a:t>Gestione delle operazioni finanziarie garantite</a:t>
            </a:r>
          </a:p>
        </p:txBody>
      </p:sp>
    </p:spTree>
    <p:extLst>
      <p:ext uri="{BB962C8B-B14F-4D97-AF65-F5344CB8AC3E}">
        <p14:creationId xmlns:p14="http://schemas.microsoft.com/office/powerpoint/2010/main" val="3740777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2</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3" name="Rettangolo 2"/>
          <p:cNvSpPr/>
          <p:nvPr/>
        </p:nvSpPr>
        <p:spPr>
          <a:xfrm>
            <a:off x="518984" y="1106570"/>
            <a:ext cx="8625016" cy="3362459"/>
          </a:xfrm>
          <a:prstGeom prst="rect">
            <a:avLst/>
          </a:prstGeom>
        </p:spPr>
        <p:txBody>
          <a:bodyPr wrap="square">
            <a:spAutoFit/>
          </a:bodyPr>
          <a:lstStyle/>
          <a:p>
            <a:pPr marL="0" lvl="1" algn="just" fontAlgn="base">
              <a:lnSpc>
                <a:spcPts val="2500"/>
              </a:lnSpc>
              <a:spcBef>
                <a:spcPct val="0"/>
              </a:spcBef>
              <a:spcAft>
                <a:spcPct val="0"/>
              </a:spcAft>
            </a:pPr>
            <a:r>
              <a:rPr lang="it-IT" sz="1500" b="1" dirty="0">
                <a:solidFill>
                  <a:srgbClr val="007D57"/>
                </a:solidFill>
                <a:latin typeface="Arial" panose="020B0604020202020204" pitchFamily="34" charset="0"/>
                <a:cs typeface="Arial" panose="020B0604020202020204" pitchFamily="34" charset="0"/>
              </a:rPr>
              <a:t>I punti cardine della Riforma del Fondo di Garanzia:</a:t>
            </a:r>
          </a:p>
          <a:p>
            <a:pPr marL="285750" lvl="1" indent="-285750" algn="just" fontAlgn="base">
              <a:lnSpc>
                <a:spcPts val="2500"/>
              </a:lnSpc>
              <a:spcBef>
                <a:spcPts val="600"/>
              </a:spcBef>
              <a:spcAft>
                <a:spcPct val="0"/>
              </a:spcAft>
              <a:buFont typeface="Arial" panose="020B0604020202020204" pitchFamily="34" charset="0"/>
              <a:buChar char="•"/>
            </a:pPr>
            <a:r>
              <a:rPr lang="it-IT" sz="1400" b="1" dirty="0">
                <a:solidFill>
                  <a:srgbClr val="007D57"/>
                </a:solidFill>
                <a:latin typeface="Arial" panose="020B0604020202020204" pitchFamily="34" charset="0"/>
                <a:cs typeface="Arial" panose="020B0604020202020204" pitchFamily="34" charset="0"/>
              </a:rPr>
              <a:t>l’estensione del modello valutazione del merito creditizio delle imprese </a:t>
            </a:r>
            <a:r>
              <a:rPr lang="it-IT" sz="1400" dirty="0">
                <a:latin typeface="Arial" panose="020B0604020202020204" pitchFamily="34" charset="0"/>
                <a:cs typeface="Arial" panose="020B0604020202020204" pitchFamily="34" charset="0"/>
              </a:rPr>
              <a:t>a tutte le operazioni finanziarie ammissibili all’intervento del Fondo;</a:t>
            </a:r>
          </a:p>
          <a:p>
            <a:pPr marL="285750" lvl="1" indent="-285750" algn="just" fontAlgn="base">
              <a:lnSpc>
                <a:spcPts val="2500"/>
              </a:lnSpc>
              <a:spcBef>
                <a:spcPts val="600"/>
              </a:spcBef>
              <a:spcAft>
                <a:spcPct val="0"/>
              </a:spcAft>
              <a:buFont typeface="Arial" panose="020B0604020202020204" pitchFamily="34" charset="0"/>
              <a:buChar char="•"/>
            </a:pPr>
            <a:r>
              <a:rPr lang="it-IT" sz="1400" dirty="0">
                <a:latin typeface="Arial" panose="020B0604020202020204" pitchFamily="34" charset="0"/>
                <a:cs typeface="Arial" panose="020B0604020202020204" pitchFamily="34" charset="0"/>
              </a:rPr>
              <a:t>una </a:t>
            </a:r>
            <a:r>
              <a:rPr lang="it-IT" sz="1400" b="1" dirty="0">
                <a:solidFill>
                  <a:srgbClr val="007D57"/>
                </a:solidFill>
                <a:latin typeface="Arial" panose="020B0604020202020204" pitchFamily="34" charset="0"/>
                <a:cs typeface="Arial" panose="020B0604020202020204" pitchFamily="34" charset="0"/>
              </a:rPr>
              <a:t>nuova articolazione delle misure massime di garanzia </a:t>
            </a:r>
            <a:r>
              <a:rPr lang="it-IT" sz="1400" dirty="0">
                <a:latin typeface="Arial" pitchFamily="34" charset="0"/>
                <a:cs typeface="Arial" panose="020B0604020202020204" pitchFamily="34" charset="0"/>
              </a:rPr>
              <a:t>sulle operazioni finanziarie in funzione della probabilità di inadempimento del soggetto beneficiario, della durata e della tipologia dell’operazione finanziaria;</a:t>
            </a:r>
          </a:p>
          <a:p>
            <a:pPr marL="285750" lvl="1" indent="-285750" algn="just" fontAlgn="base">
              <a:lnSpc>
                <a:spcPts val="2500"/>
              </a:lnSpc>
              <a:spcBef>
                <a:spcPts val="600"/>
              </a:spcBef>
              <a:spcAft>
                <a:spcPct val="0"/>
              </a:spcAft>
              <a:buFont typeface="Arial" panose="020B0604020202020204" pitchFamily="34" charset="0"/>
              <a:buChar char="•"/>
            </a:pPr>
            <a:r>
              <a:rPr lang="it-IT" sz="1400" dirty="0">
                <a:latin typeface="Arial" pitchFamily="34" charset="0"/>
                <a:cs typeface="Arial" panose="020B0604020202020204" pitchFamily="34" charset="0"/>
              </a:rPr>
              <a:t>Distinzione tra </a:t>
            </a:r>
            <a:r>
              <a:rPr lang="it-IT" sz="1400" b="1" dirty="0">
                <a:solidFill>
                  <a:srgbClr val="007D57"/>
                </a:solidFill>
                <a:latin typeface="Arial" panose="020B0604020202020204" pitchFamily="34" charset="0"/>
                <a:cs typeface="Arial" panose="020B0604020202020204" pitchFamily="34" charset="0"/>
              </a:rPr>
              <a:t>controgaranzia e riassicurazione</a:t>
            </a:r>
            <a:r>
              <a:rPr lang="it-IT" sz="1400" dirty="0">
                <a:latin typeface="Arial" panose="020B0604020202020204" pitchFamily="34" charset="0"/>
                <a:cs typeface="Arial" panose="020B0604020202020204" pitchFamily="34" charset="0"/>
              </a:rPr>
              <a:t>;</a:t>
            </a:r>
          </a:p>
          <a:p>
            <a:pPr marL="285750" lvl="1" indent="-285750" algn="just" fontAlgn="base">
              <a:lnSpc>
                <a:spcPts val="2500"/>
              </a:lnSpc>
              <a:spcBef>
                <a:spcPts val="600"/>
              </a:spcBef>
              <a:spcAft>
                <a:spcPct val="0"/>
              </a:spcAft>
              <a:buFont typeface="Arial" panose="020B0604020202020204" pitchFamily="34" charset="0"/>
              <a:buChar char="•"/>
            </a:pPr>
            <a:r>
              <a:rPr lang="it-IT" sz="1400" dirty="0">
                <a:latin typeface="Arial" panose="020B0604020202020204" pitchFamily="34" charset="0"/>
                <a:cs typeface="Arial" panose="020B0604020202020204" pitchFamily="34" charset="0"/>
              </a:rPr>
              <a:t>l’introduzione di nuove modalità di intervento: le </a:t>
            </a:r>
            <a:r>
              <a:rPr lang="it-IT" sz="1400" b="1" dirty="0">
                <a:solidFill>
                  <a:srgbClr val="007D57"/>
                </a:solidFill>
                <a:latin typeface="Arial" panose="020B0604020202020204" pitchFamily="34" charset="0"/>
                <a:cs typeface="Arial" panose="020B0604020202020204" pitchFamily="34" charset="0"/>
              </a:rPr>
              <a:t>operazioni a rischio tripartito</a:t>
            </a:r>
            <a:r>
              <a:rPr lang="it-IT" sz="1400" dirty="0">
                <a:latin typeface="Arial" panose="020B0604020202020204" pitchFamily="34" charset="0"/>
                <a:cs typeface="Arial" panose="020B0604020202020204" pitchFamily="34" charset="0"/>
              </a:rPr>
              <a:t>;</a:t>
            </a:r>
          </a:p>
          <a:p>
            <a:pPr marL="285750" lvl="1" indent="-285750" algn="just" fontAlgn="base">
              <a:lnSpc>
                <a:spcPts val="2500"/>
              </a:lnSpc>
              <a:spcBef>
                <a:spcPts val="600"/>
              </a:spcBef>
              <a:spcAft>
                <a:spcPct val="0"/>
              </a:spcAft>
              <a:buFont typeface="Arial" panose="020B0604020202020204" pitchFamily="34" charset="0"/>
              <a:buChar char="•"/>
            </a:pPr>
            <a:r>
              <a:rPr lang="it-IT" sz="1400" dirty="0">
                <a:latin typeface="Arial" panose="020B0604020202020204" pitchFamily="34" charset="0"/>
                <a:cs typeface="Arial" panose="020B0604020202020204" pitchFamily="34" charset="0"/>
              </a:rPr>
              <a:t>l’introduzione di una disciplina specifica per le operazioni a fronte di investimenti; </a:t>
            </a:r>
          </a:p>
        </p:txBody>
      </p:sp>
      <p:sp>
        <p:nvSpPr>
          <p:cNvPr id="38" name="Rectangle 17"/>
          <p:cNvSpPr txBox="1">
            <a:spLocks noChangeArrowheads="1"/>
          </p:cNvSpPr>
          <p:nvPr/>
        </p:nvSpPr>
        <p:spPr bwMode="auto">
          <a:xfrm>
            <a:off x="518985" y="332656"/>
            <a:ext cx="8291936" cy="566738"/>
          </a:xfrm>
          <a:prstGeom prst="rect">
            <a:avLst/>
          </a:prstGeom>
          <a:noFill/>
          <a:ln>
            <a:miter lim="800000"/>
            <a:headEnd/>
            <a:tailEnd/>
          </a:ln>
        </p:spPr>
        <p:txBody>
          <a:bodyPr/>
          <a:lstStyle/>
          <a:p>
            <a:pPr fontAlgn="base">
              <a:spcBef>
                <a:spcPct val="0"/>
              </a:spcBef>
              <a:spcAft>
                <a:spcPct val="0"/>
              </a:spcAft>
              <a:defRPr/>
            </a:pPr>
            <a:r>
              <a:rPr lang="it-IT" sz="3000" b="1" dirty="0" smtClean="0">
                <a:solidFill>
                  <a:srgbClr val="007D57"/>
                </a:solidFill>
                <a:ea typeface="+mj-ea"/>
                <a:cs typeface="+mj-cs"/>
              </a:rPr>
              <a:t>I punti cardine della Riforma</a:t>
            </a:r>
            <a:endParaRPr lang="it-IT" sz="3000" b="1" dirty="0">
              <a:solidFill>
                <a:srgbClr val="007D57"/>
              </a:solidFill>
              <a:ea typeface="+mj-ea"/>
              <a:cs typeface="+mj-cs"/>
            </a:endParaRPr>
          </a:p>
        </p:txBody>
      </p:sp>
    </p:spTree>
    <p:extLst>
      <p:ext uri="{BB962C8B-B14F-4D97-AF65-F5344CB8AC3E}">
        <p14:creationId xmlns:p14="http://schemas.microsoft.com/office/powerpoint/2010/main" val="3026898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3"/>
          <p:cNvSpPr/>
          <p:nvPr/>
        </p:nvSpPr>
        <p:spPr>
          <a:xfrm>
            <a:off x="1041281" y="3431187"/>
            <a:ext cx="1803491" cy="2376638"/>
          </a:xfrm>
          <a:custGeom>
            <a:avLst/>
            <a:gdLst/>
            <a:ahLst/>
            <a:cxnLst/>
            <a:rect l="l" t="t" r="r" b="b"/>
            <a:pathLst>
              <a:path w="1152525" h="935989">
                <a:moveTo>
                  <a:pt x="1014603" y="0"/>
                </a:moveTo>
                <a:lnTo>
                  <a:pt x="0" y="0"/>
                </a:lnTo>
                <a:lnTo>
                  <a:pt x="0" y="935736"/>
                </a:lnTo>
                <a:lnTo>
                  <a:pt x="1014603" y="935736"/>
                </a:lnTo>
                <a:lnTo>
                  <a:pt x="1152144" y="467868"/>
                </a:lnTo>
                <a:lnTo>
                  <a:pt x="1014603" y="0"/>
                </a:lnTo>
                <a:close/>
              </a:path>
            </a:pathLst>
          </a:custGeom>
          <a:solidFill>
            <a:srgbClr val="FFFFFF"/>
          </a:solidFill>
          <a:ln w="19050">
            <a:solidFill>
              <a:srgbClr val="009A6A"/>
            </a:solidFill>
          </a:ln>
        </p:spPr>
        <p:txBody>
          <a:bodyPr wrap="square" lIns="0" tIns="0" rIns="0" bIns="0" rtlCol="0"/>
          <a:lstStyle/>
          <a:p>
            <a:pPr fontAlgn="base">
              <a:spcBef>
                <a:spcPct val="0"/>
              </a:spcBef>
              <a:spcAft>
                <a:spcPct val="0"/>
              </a:spcAft>
            </a:pPr>
            <a:endParaRPr sz="1400" b="1" dirty="0">
              <a:solidFill>
                <a:srgbClr val="000000"/>
              </a:solidFill>
              <a:latin typeface="Arial" pitchFamily="34" charset="0"/>
            </a:endParaRPr>
          </a:p>
        </p:txBody>
      </p:sp>
      <p:sp>
        <p:nvSpPr>
          <p:cNvPr id="5" name="Segnaposto numero diapositiva 4"/>
          <p:cNvSpPr>
            <a:spLocks noGrp="1"/>
          </p:cNvSpPr>
          <p:nvPr>
            <p:ph type="sldNum" sz="quarter" idx="12"/>
          </p:nvPr>
        </p:nvSpPr>
        <p:spPr/>
        <p:txBody>
          <a:bodyPr/>
          <a:lstStyle/>
          <a:p>
            <a:fld id="{833433BD-B3EA-DF4F-88F9-E24514900239}" type="slidenum">
              <a:rPr lang="it-IT" smtClean="0"/>
              <a:t>20</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558279" y="134328"/>
            <a:ext cx="10229461" cy="147732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PREMESSA: Le delibere del soggetto finanziatore e del soggetto garante</a:t>
            </a:r>
          </a:p>
          <a:p>
            <a:pPr lvl="0" fontAlgn="base">
              <a:spcBef>
                <a:spcPct val="0"/>
              </a:spcBef>
              <a:spcAft>
                <a:spcPct val="0"/>
              </a:spcAft>
              <a:defRPr/>
            </a:pPr>
            <a:endParaRPr lang="it-IT" sz="3000" b="1" dirty="0">
              <a:solidFill>
                <a:srgbClr val="007D57"/>
              </a:solidFill>
              <a:ea typeface="+mj-ea"/>
              <a:cs typeface="+mj-cs"/>
            </a:endParaRPr>
          </a:p>
        </p:txBody>
      </p:sp>
      <p:sp>
        <p:nvSpPr>
          <p:cNvPr id="11" name="Text Box 6"/>
          <p:cNvSpPr txBox="1">
            <a:spLocks noChangeArrowheads="1"/>
          </p:cNvSpPr>
          <p:nvPr/>
        </p:nvSpPr>
        <p:spPr bwMode="auto">
          <a:xfrm>
            <a:off x="3400739" y="1199446"/>
            <a:ext cx="5782647" cy="1519532"/>
          </a:xfrm>
          <a:prstGeom prst="rect">
            <a:avLst/>
          </a:prstGeom>
          <a:noFill/>
          <a:ln w="28575">
            <a:solidFill>
              <a:srgbClr val="009A6A"/>
            </a:solidFill>
            <a:miter lim="800000"/>
            <a:headEnd/>
            <a:tailEnd/>
          </a:ln>
        </p:spPr>
        <p:txBody>
          <a:bodyPr wrap="square" lIns="96661" tIns="48330" rIns="96661" bIns="48330" anchor="ctr">
            <a:spAutoFit/>
          </a:bodyPr>
          <a:lstStyle/>
          <a:p>
            <a:pPr marL="171450" lvl="1" indent="-171450" algn="just" fontAlgn="base">
              <a:lnSpc>
                <a:spcPct val="110000"/>
              </a:lnSpc>
              <a:spcBef>
                <a:spcPts val="600"/>
              </a:spcBef>
              <a:spcAft>
                <a:spcPts val="600"/>
              </a:spcAft>
              <a:buClr>
                <a:srgbClr val="009A6A"/>
              </a:buClr>
              <a:buFont typeface="Wingdings" panose="05000000000000000000" pitchFamily="2" charset="2"/>
              <a:buChar char="§"/>
            </a:pPr>
            <a:r>
              <a:rPr lang="it-IT" sz="1200" b="1" dirty="0" smtClean="0">
                <a:solidFill>
                  <a:srgbClr val="007D57"/>
                </a:solidFill>
                <a:latin typeface="Arial" panose="020B0604020202020204" pitchFamily="34" charset="0"/>
                <a:ea typeface="ＭＳ Ｐゴシック"/>
                <a:cs typeface="Arial" panose="020B0604020202020204" pitchFamily="34" charset="0"/>
              </a:rPr>
              <a:t>La </a:t>
            </a:r>
            <a:r>
              <a:rPr lang="it-IT" sz="1200" b="1" dirty="0">
                <a:solidFill>
                  <a:srgbClr val="007D57"/>
                </a:solidFill>
                <a:latin typeface="Arial" panose="020B0604020202020204" pitchFamily="34" charset="0"/>
                <a:ea typeface="ＭＳ Ｐゴシック"/>
                <a:cs typeface="Arial" panose="020B0604020202020204" pitchFamily="34" charset="0"/>
              </a:rPr>
              <a:t>Garanzia Diretta del Fondo non è concessa per le operazioni finanziarie già deliberate</a:t>
            </a:r>
            <a:r>
              <a:rPr lang="it-IT" sz="1200" dirty="0">
                <a:latin typeface="Arial"/>
              </a:rPr>
              <a:t>, alla data di presentazione della richiesta di garanzia, dai </a:t>
            </a:r>
            <a:r>
              <a:rPr lang="it-IT" sz="1200" dirty="0" smtClean="0">
                <a:latin typeface="Arial"/>
              </a:rPr>
              <a:t>soggetti </a:t>
            </a:r>
            <a:r>
              <a:rPr lang="it-IT" sz="1200" dirty="0">
                <a:latin typeface="Arial"/>
              </a:rPr>
              <a:t>finanziatori, </a:t>
            </a:r>
            <a:r>
              <a:rPr lang="it-IT" sz="1200" b="1" dirty="0">
                <a:solidFill>
                  <a:srgbClr val="007D57"/>
                </a:solidFill>
                <a:latin typeface="Arial" panose="020B0604020202020204" pitchFamily="34" charset="0"/>
                <a:ea typeface="ＭＳ Ｐゴシック"/>
                <a:cs typeface="Arial" panose="020B0604020202020204" pitchFamily="34" charset="0"/>
              </a:rPr>
              <a:t>salvo che la delibera dell’operazione finanziaria sia condizionata,</a:t>
            </a:r>
            <a:r>
              <a:rPr lang="it-IT" sz="1200" dirty="0">
                <a:latin typeface="Arial"/>
              </a:rPr>
              <a:t> nella propria esecutività, all’acquisizione della garanzia del Fondo . Inoltre, l’operazione finanziaria non deve essere già stata deliberata da più di sei mesi alla data di presentazione della richiesta di ammissione alla garanzia;</a:t>
            </a:r>
          </a:p>
        </p:txBody>
      </p:sp>
      <p:sp>
        <p:nvSpPr>
          <p:cNvPr id="12" name="object 13"/>
          <p:cNvSpPr/>
          <p:nvPr/>
        </p:nvSpPr>
        <p:spPr>
          <a:xfrm>
            <a:off x="1041280" y="1472969"/>
            <a:ext cx="1803491" cy="972485"/>
          </a:xfrm>
          <a:custGeom>
            <a:avLst/>
            <a:gdLst/>
            <a:ahLst/>
            <a:cxnLst/>
            <a:rect l="l" t="t" r="r" b="b"/>
            <a:pathLst>
              <a:path w="1152525" h="935989">
                <a:moveTo>
                  <a:pt x="1014603" y="0"/>
                </a:moveTo>
                <a:lnTo>
                  <a:pt x="0" y="0"/>
                </a:lnTo>
                <a:lnTo>
                  <a:pt x="0" y="935736"/>
                </a:lnTo>
                <a:lnTo>
                  <a:pt x="1014603" y="935736"/>
                </a:lnTo>
                <a:lnTo>
                  <a:pt x="1152144" y="467868"/>
                </a:lnTo>
                <a:lnTo>
                  <a:pt x="1014603" y="0"/>
                </a:lnTo>
                <a:close/>
              </a:path>
            </a:pathLst>
          </a:custGeom>
          <a:solidFill>
            <a:srgbClr val="FFFFFF"/>
          </a:solidFill>
          <a:ln w="19050">
            <a:solidFill>
              <a:srgbClr val="009A6A"/>
            </a:solidFill>
          </a:ln>
        </p:spPr>
        <p:txBody>
          <a:bodyPr wrap="square" lIns="0" tIns="0" rIns="0" bIns="0" rtlCol="0"/>
          <a:lstStyle/>
          <a:p>
            <a:pPr fontAlgn="base">
              <a:spcBef>
                <a:spcPct val="0"/>
              </a:spcBef>
              <a:spcAft>
                <a:spcPct val="0"/>
              </a:spcAft>
            </a:pPr>
            <a:endParaRPr sz="1400" b="1" dirty="0">
              <a:solidFill>
                <a:srgbClr val="000000"/>
              </a:solidFill>
              <a:latin typeface="Arial" pitchFamily="34" charset="0"/>
            </a:endParaRPr>
          </a:p>
        </p:txBody>
      </p:sp>
      <p:sp>
        <p:nvSpPr>
          <p:cNvPr id="13" name="Text Box 6"/>
          <p:cNvSpPr txBox="1">
            <a:spLocks noChangeArrowheads="1"/>
          </p:cNvSpPr>
          <p:nvPr/>
        </p:nvSpPr>
        <p:spPr bwMode="auto">
          <a:xfrm>
            <a:off x="3400739" y="3451718"/>
            <a:ext cx="5782647" cy="2356107"/>
          </a:xfrm>
          <a:prstGeom prst="rect">
            <a:avLst/>
          </a:prstGeom>
          <a:noFill/>
          <a:ln w="28575">
            <a:solidFill>
              <a:srgbClr val="009A6A"/>
            </a:solidFill>
            <a:miter lim="800000"/>
            <a:headEnd/>
            <a:tailEnd/>
          </a:ln>
        </p:spPr>
        <p:txBody>
          <a:bodyPr wrap="square" lIns="96661" tIns="48330" rIns="96661" bIns="48330" anchor="ctr">
            <a:spAutoFit/>
          </a:bodyPr>
          <a:lstStyle/>
          <a:p>
            <a:pPr marL="176213" lvl="1" indent="-176213" algn="just" fontAlgn="base">
              <a:lnSpc>
                <a:spcPct val="110000"/>
              </a:lnSpc>
              <a:spcBef>
                <a:spcPts val="600"/>
              </a:spcBef>
              <a:spcAft>
                <a:spcPts val="600"/>
              </a:spcAft>
              <a:buClr>
                <a:srgbClr val="009A6A"/>
              </a:buClr>
              <a:buFont typeface="Wingdings" pitchFamily="2" charset="2"/>
              <a:buChar char="§"/>
            </a:pPr>
            <a:r>
              <a:rPr lang="it-IT" sz="1200" dirty="0">
                <a:latin typeface="Arial"/>
              </a:rPr>
              <a:t>La </a:t>
            </a:r>
            <a:r>
              <a:rPr lang="it-IT" sz="1200" b="1" dirty="0">
                <a:solidFill>
                  <a:srgbClr val="007D57"/>
                </a:solidFill>
                <a:latin typeface="Arial" panose="020B0604020202020204" pitchFamily="34" charset="0"/>
                <a:ea typeface="ＭＳ Ｐゴシック"/>
                <a:cs typeface="Arial" panose="020B0604020202020204" pitchFamily="34" charset="0"/>
              </a:rPr>
              <a:t>controgaranzia e la riassicurazione non sono concesse su operazioni finanziarie per le quali il soggetto garante abbia deliberato la propria garanzia in data antecedente di oltre due mesi </a:t>
            </a:r>
            <a:r>
              <a:rPr lang="it-IT" sz="1200" dirty="0">
                <a:latin typeface="Arial"/>
              </a:rPr>
              <a:t>alla data di presentazione della richiesta di riassicurazione e/o di controgaranzia;</a:t>
            </a:r>
          </a:p>
          <a:p>
            <a:pPr marL="176213" lvl="1" indent="-176213" algn="just" fontAlgn="base">
              <a:lnSpc>
                <a:spcPct val="110000"/>
              </a:lnSpc>
              <a:spcBef>
                <a:spcPts val="600"/>
              </a:spcBef>
              <a:spcAft>
                <a:spcPts val="600"/>
              </a:spcAft>
              <a:buClr>
                <a:srgbClr val="009A6A"/>
              </a:buClr>
              <a:buFont typeface="Wingdings" pitchFamily="2" charset="2"/>
              <a:buChar char="§"/>
            </a:pPr>
            <a:r>
              <a:rPr lang="it-IT" sz="1200" dirty="0">
                <a:latin typeface="Arial"/>
              </a:rPr>
              <a:t>Il soggetto garante </a:t>
            </a:r>
            <a:r>
              <a:rPr lang="it-IT" sz="1200" b="1" dirty="0">
                <a:solidFill>
                  <a:srgbClr val="007D57"/>
                </a:solidFill>
                <a:latin typeface="Arial" panose="020B0604020202020204" pitchFamily="34" charset="0"/>
                <a:ea typeface="ＭＳ Ｐゴシック"/>
                <a:cs typeface="Arial" panose="020B0604020202020204" pitchFamily="34" charset="0"/>
              </a:rPr>
              <a:t>può deliberare </a:t>
            </a:r>
            <a:r>
              <a:rPr lang="it-IT" sz="1200" dirty="0">
                <a:latin typeface="Arial"/>
              </a:rPr>
              <a:t>la propria garanzia anche </a:t>
            </a:r>
            <a:r>
              <a:rPr lang="it-IT" sz="1200" b="1" dirty="0">
                <a:solidFill>
                  <a:srgbClr val="007D57"/>
                </a:solidFill>
                <a:latin typeface="Arial" panose="020B0604020202020204" pitchFamily="34" charset="0"/>
                <a:ea typeface="ＭＳ Ｐゴシック"/>
                <a:cs typeface="Arial" panose="020B0604020202020204" pitchFamily="34" charset="0"/>
              </a:rPr>
              <a:t>successivamente</a:t>
            </a:r>
            <a:r>
              <a:rPr lang="it-IT" sz="1200" dirty="0">
                <a:latin typeface="Arial"/>
              </a:rPr>
              <a:t> alla presentazione della richiesta di riassicurazione e/o di controgaranzia. </a:t>
            </a:r>
          </a:p>
          <a:p>
            <a:pPr marL="176213" lvl="1" indent="-176213" algn="just" fontAlgn="base">
              <a:lnSpc>
                <a:spcPct val="110000"/>
              </a:lnSpc>
              <a:spcBef>
                <a:spcPts val="600"/>
              </a:spcBef>
              <a:spcAft>
                <a:spcPts val="600"/>
              </a:spcAft>
              <a:buClr>
                <a:srgbClr val="009A6A"/>
              </a:buClr>
              <a:buFont typeface="Wingdings" pitchFamily="2" charset="2"/>
              <a:buChar char="§"/>
            </a:pPr>
            <a:r>
              <a:rPr lang="it-IT" sz="1200" dirty="0">
                <a:latin typeface="Arial"/>
              </a:rPr>
              <a:t>L’operazione finanziaria può essere già deliberata e perfezionata dal soggetto finanziatore da non più di sei mesi alla data di presentazione della richiesta .</a:t>
            </a:r>
          </a:p>
          <a:p>
            <a:pPr marL="176213" lvl="1" indent="-176213" algn="just" fontAlgn="base">
              <a:lnSpc>
                <a:spcPct val="110000"/>
              </a:lnSpc>
              <a:spcBef>
                <a:spcPts val="600"/>
              </a:spcBef>
              <a:spcAft>
                <a:spcPts val="600"/>
              </a:spcAft>
              <a:buClr>
                <a:srgbClr val="00458A"/>
              </a:buClr>
              <a:buFont typeface="Wingdings" pitchFamily="2" charset="2"/>
              <a:buChar char="§"/>
            </a:pPr>
            <a:endParaRPr lang="it-IT" sz="1100" dirty="0" smtClean="0">
              <a:solidFill>
                <a:srgbClr val="1F497D"/>
              </a:solidFill>
              <a:latin typeface="Arial"/>
            </a:endParaRPr>
          </a:p>
        </p:txBody>
      </p:sp>
      <p:sp>
        <p:nvSpPr>
          <p:cNvPr id="15" name="object 18"/>
          <p:cNvSpPr txBox="1"/>
          <p:nvPr/>
        </p:nvSpPr>
        <p:spPr>
          <a:xfrm>
            <a:off x="1150089" y="4296340"/>
            <a:ext cx="1444428" cy="646331"/>
          </a:xfrm>
          <a:prstGeom prst="rect">
            <a:avLst/>
          </a:prstGeom>
          <a:ln>
            <a:solidFill>
              <a:schemeClr val="bg1"/>
            </a:solidFill>
          </a:ln>
        </p:spPr>
        <p:txBody>
          <a:bodyPr vert="horz" wrap="square" lIns="0" tIns="0" rIns="0" bIns="0" rtlCol="0">
            <a:spAutoFit/>
          </a:bodyPr>
          <a:lstStyle/>
          <a:p>
            <a:pPr marL="12700" algn="ctr"/>
            <a:r>
              <a:rPr lang="it-IT" sz="1400" b="1" dirty="0">
                <a:solidFill>
                  <a:srgbClr val="007D57"/>
                </a:solidFill>
                <a:latin typeface="Arial" panose="020B0604020202020204" pitchFamily="34" charset="0"/>
                <a:ea typeface="ＭＳ Ｐゴシック"/>
                <a:cs typeface="Arial" panose="020B0604020202020204" pitchFamily="34" charset="0"/>
              </a:rPr>
              <a:t>Controgaranzia </a:t>
            </a:r>
          </a:p>
          <a:p>
            <a:pPr marL="12700" algn="ctr"/>
            <a:r>
              <a:rPr lang="it-IT" sz="1400" b="1" dirty="0">
                <a:solidFill>
                  <a:srgbClr val="007D57"/>
                </a:solidFill>
                <a:latin typeface="Arial" panose="020B0604020202020204" pitchFamily="34" charset="0"/>
                <a:ea typeface="ＭＳ Ｐゴシック"/>
                <a:cs typeface="Arial" panose="020B0604020202020204" pitchFamily="34" charset="0"/>
              </a:rPr>
              <a:t>e</a:t>
            </a:r>
          </a:p>
          <a:p>
            <a:pPr marL="12700" algn="ctr"/>
            <a:r>
              <a:rPr lang="it-IT" sz="1400" b="1" dirty="0">
                <a:solidFill>
                  <a:srgbClr val="007D57"/>
                </a:solidFill>
                <a:latin typeface="Arial" panose="020B0604020202020204" pitchFamily="34" charset="0"/>
                <a:ea typeface="ＭＳ Ｐゴシック"/>
                <a:cs typeface="Arial" panose="020B0604020202020204" pitchFamily="34" charset="0"/>
              </a:rPr>
              <a:t> Riassicurazione</a:t>
            </a:r>
            <a:endParaRPr sz="1400" b="1" dirty="0">
              <a:solidFill>
                <a:srgbClr val="007D57"/>
              </a:solidFill>
              <a:latin typeface="Arial" panose="020B0604020202020204" pitchFamily="34" charset="0"/>
              <a:ea typeface="ＭＳ Ｐゴシック"/>
              <a:cs typeface="Arial" panose="020B0604020202020204" pitchFamily="34" charset="0"/>
            </a:endParaRPr>
          </a:p>
        </p:txBody>
      </p:sp>
      <p:sp>
        <p:nvSpPr>
          <p:cNvPr id="16" name="object 18"/>
          <p:cNvSpPr txBox="1"/>
          <p:nvPr/>
        </p:nvSpPr>
        <p:spPr>
          <a:xfrm>
            <a:off x="1174380" y="1813111"/>
            <a:ext cx="1420137" cy="215444"/>
          </a:xfrm>
          <a:prstGeom prst="rect">
            <a:avLst/>
          </a:prstGeom>
          <a:ln>
            <a:solidFill>
              <a:schemeClr val="bg1"/>
            </a:solidFill>
          </a:ln>
        </p:spPr>
        <p:txBody>
          <a:bodyPr vert="horz" wrap="square" lIns="0" tIns="0" rIns="0" bIns="0" rtlCol="0">
            <a:spAutoFit/>
          </a:bodyPr>
          <a:lstStyle/>
          <a:p>
            <a:pPr marL="12700" algn="ctr"/>
            <a:r>
              <a:rPr lang="it-IT" sz="1400" b="1" dirty="0">
                <a:solidFill>
                  <a:srgbClr val="007D57"/>
                </a:solidFill>
                <a:latin typeface="Arial" panose="020B0604020202020204" pitchFamily="34" charset="0"/>
                <a:ea typeface="ＭＳ Ｐゴシック"/>
                <a:cs typeface="Arial" panose="020B0604020202020204" pitchFamily="34" charset="0"/>
              </a:rPr>
              <a:t>Garanzia Diretta</a:t>
            </a:r>
            <a:endParaRPr sz="1400" b="1" dirty="0">
              <a:solidFill>
                <a:srgbClr val="007D57"/>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553357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21</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Delibera e perfezionamento delle operazioni (1/2)</a:t>
            </a:r>
          </a:p>
        </p:txBody>
      </p:sp>
      <p:sp>
        <p:nvSpPr>
          <p:cNvPr id="3" name="Rettangolo 2"/>
          <p:cNvSpPr/>
          <p:nvPr/>
        </p:nvSpPr>
        <p:spPr>
          <a:xfrm>
            <a:off x="931506" y="1356508"/>
            <a:ext cx="9633522" cy="4616648"/>
          </a:xfrm>
          <a:prstGeom prst="rect">
            <a:avLst/>
          </a:prstGeom>
        </p:spPr>
        <p:txBody>
          <a:bodyPr wrap="square">
            <a:spAutoFit/>
          </a:bodyPr>
          <a:lstStyle/>
          <a:p>
            <a:pPr marL="0" lvl="1" algn="just" fontAlgn="base">
              <a:spcBef>
                <a:spcPct val="0"/>
              </a:spcBef>
              <a:spcAft>
                <a:spcPct val="0"/>
              </a:spcAft>
            </a:pPr>
            <a:r>
              <a:rPr lang="it-IT" sz="1400" dirty="0">
                <a:latin typeface="Arial"/>
              </a:rPr>
              <a:t>A pena di decadenza della garanzia, a seguito della delibera di ammissione al Fondo del Consiglio, devono essere effettuati i seguenti </a:t>
            </a:r>
            <a:r>
              <a:rPr lang="it-IT" sz="1400" dirty="0" smtClean="0">
                <a:latin typeface="Arial"/>
              </a:rPr>
              <a:t>adempimenti:</a:t>
            </a:r>
          </a:p>
          <a:p>
            <a:pPr marL="0" lvl="1" algn="just" fontAlgn="base">
              <a:spcBef>
                <a:spcPct val="0"/>
              </a:spcBef>
              <a:spcAft>
                <a:spcPct val="0"/>
              </a:spcAft>
            </a:pPr>
            <a:endParaRPr lang="it-IT" sz="1400" dirty="0">
              <a:latin typeface="Arial"/>
            </a:endParaRPr>
          </a:p>
          <a:p>
            <a:pPr marL="342900" lvl="1" indent="-342900" algn="just" fontAlgn="base">
              <a:spcBef>
                <a:spcPct val="0"/>
              </a:spcBef>
              <a:spcAft>
                <a:spcPct val="0"/>
              </a:spcAft>
              <a:buClr>
                <a:srgbClr val="009A6A"/>
              </a:buClr>
              <a:buFont typeface="+mj-lt"/>
              <a:buAutoNum type="alphaLcParenR"/>
            </a:pPr>
            <a:r>
              <a:rPr lang="it-IT" sz="1400" b="1" dirty="0">
                <a:solidFill>
                  <a:srgbClr val="007D57"/>
                </a:solidFill>
                <a:latin typeface="Arial" panose="020B0604020202020204" pitchFamily="34" charset="0"/>
                <a:ea typeface="ＭＳ Ｐゴシック"/>
                <a:cs typeface="Arial" panose="020B0604020202020204" pitchFamily="34" charset="0"/>
              </a:rPr>
              <a:t>Delibera di concessione dell’operazione e /o della garanzia</a:t>
            </a:r>
            <a:r>
              <a:rPr lang="it-IT" sz="1400" dirty="0">
                <a:latin typeface="Arial"/>
              </a:rPr>
              <a:t>: il soggetto finanziatore e/o soggetto garante devono deliberare </a:t>
            </a:r>
            <a:r>
              <a:rPr lang="it-IT" sz="1400" b="1" dirty="0">
                <a:solidFill>
                  <a:srgbClr val="007D57"/>
                </a:solidFill>
                <a:latin typeface="Arial" panose="020B0604020202020204" pitchFamily="34" charset="0"/>
                <a:ea typeface="ＭＳ Ｐゴシック"/>
                <a:cs typeface="Arial" panose="020B0604020202020204" pitchFamily="34" charset="0"/>
              </a:rPr>
              <a:t>entro 3 mesi </a:t>
            </a:r>
            <a:r>
              <a:rPr lang="it-IT" sz="1400" dirty="0">
                <a:latin typeface="Arial"/>
              </a:rPr>
              <a:t>dalla delibera del Consiglio e darne comunicazione al Gestore</a:t>
            </a:r>
            <a:r>
              <a:rPr lang="it-IT" sz="1400" dirty="0" smtClean="0">
                <a:latin typeface="Arial"/>
              </a:rPr>
              <a:t>;</a:t>
            </a:r>
          </a:p>
          <a:p>
            <a:pPr marL="342900" lvl="1" indent="-342900" algn="just" fontAlgn="base">
              <a:spcBef>
                <a:spcPct val="0"/>
              </a:spcBef>
              <a:spcAft>
                <a:spcPct val="0"/>
              </a:spcAft>
              <a:buClr>
                <a:srgbClr val="009A6A"/>
              </a:buClr>
              <a:buFont typeface="+mj-lt"/>
              <a:buAutoNum type="alphaLcParenR"/>
            </a:pPr>
            <a:endParaRPr lang="it-IT" sz="1400" dirty="0">
              <a:latin typeface="Arial"/>
            </a:endParaRPr>
          </a:p>
          <a:p>
            <a:pPr marL="342900" lvl="1" indent="-342900" algn="just" fontAlgn="base">
              <a:spcBef>
                <a:spcPct val="0"/>
              </a:spcBef>
              <a:spcAft>
                <a:spcPct val="0"/>
              </a:spcAft>
              <a:buClr>
                <a:srgbClr val="009A6A"/>
              </a:buClr>
              <a:buFont typeface="+mj-lt"/>
              <a:buAutoNum type="alphaLcParenR"/>
            </a:pPr>
            <a:r>
              <a:rPr lang="it-IT" sz="1400" b="1" dirty="0">
                <a:solidFill>
                  <a:srgbClr val="007D57"/>
                </a:solidFill>
                <a:latin typeface="Arial" panose="020B0604020202020204" pitchFamily="34" charset="0"/>
                <a:ea typeface="ＭＳ Ｐゴシック"/>
                <a:cs typeface="Arial" panose="020B0604020202020204" pitchFamily="34" charset="0"/>
              </a:rPr>
              <a:t>Perfezionamento</a:t>
            </a:r>
            <a:r>
              <a:rPr lang="it-IT" sz="1400" dirty="0">
                <a:latin typeface="Arial"/>
              </a:rPr>
              <a:t>: la comunicazione deve pervenire al Gestore </a:t>
            </a:r>
            <a:r>
              <a:rPr lang="it-IT" sz="1400" b="1" dirty="0">
                <a:solidFill>
                  <a:srgbClr val="007D57"/>
                </a:solidFill>
                <a:latin typeface="Arial" panose="020B0604020202020204" pitchFamily="34" charset="0"/>
                <a:ea typeface="ＭＳ Ｐゴシック"/>
                <a:cs typeface="Arial" panose="020B0604020202020204" pitchFamily="34" charset="0"/>
              </a:rPr>
              <a:t>entro 3 mesi </a:t>
            </a:r>
            <a:r>
              <a:rPr lang="it-IT" sz="1400" dirty="0">
                <a:latin typeface="Arial"/>
              </a:rPr>
              <a:t>dalla data del perfezionamento (in un’unica soluzione o delle singole </a:t>
            </a:r>
            <a:r>
              <a:rPr lang="it-IT" sz="1400" dirty="0" err="1">
                <a:latin typeface="Arial"/>
              </a:rPr>
              <a:t>tranches</a:t>
            </a:r>
            <a:r>
              <a:rPr lang="it-IT" sz="1400" dirty="0">
                <a:latin typeface="Arial"/>
              </a:rPr>
              <a:t>); in particolare, il perfezionamento deve avvenire</a:t>
            </a:r>
            <a:r>
              <a:rPr lang="it-IT" sz="1400" dirty="0" smtClean="0">
                <a:latin typeface="Arial"/>
              </a:rPr>
              <a:t>:</a:t>
            </a:r>
          </a:p>
          <a:p>
            <a:pPr marL="342900" lvl="1" indent="-342900" algn="just" fontAlgn="base">
              <a:spcBef>
                <a:spcPct val="0"/>
              </a:spcBef>
              <a:spcAft>
                <a:spcPct val="0"/>
              </a:spcAft>
              <a:buClr>
                <a:srgbClr val="009A6A"/>
              </a:buClr>
              <a:buFont typeface="+mj-lt"/>
              <a:buAutoNum type="alphaLcParenR"/>
            </a:pPr>
            <a:endParaRPr lang="it-IT" sz="1400" dirty="0">
              <a:latin typeface="Arial"/>
            </a:endParaRPr>
          </a:p>
          <a:p>
            <a:pPr marL="742950" lvl="2" indent="-285750" algn="just" fontAlgn="base">
              <a:spcBef>
                <a:spcPct val="0"/>
              </a:spcBef>
              <a:spcAft>
                <a:spcPct val="0"/>
              </a:spcAft>
              <a:buClr>
                <a:srgbClr val="009A6A"/>
              </a:buClr>
              <a:buFont typeface="Wingdings" panose="05000000000000000000" pitchFamily="2" charset="2"/>
              <a:buChar char="Ø"/>
            </a:pPr>
            <a:r>
              <a:rPr lang="it-IT" sz="1400" u="sng" dirty="0">
                <a:latin typeface="Arial"/>
              </a:rPr>
              <a:t>per operazioni senza piano d’ammortamento</a:t>
            </a:r>
            <a:r>
              <a:rPr lang="it-IT" sz="1400" dirty="0">
                <a:latin typeface="Arial"/>
              </a:rPr>
              <a:t>, </a:t>
            </a:r>
            <a:r>
              <a:rPr lang="it-IT" sz="1400" b="1" dirty="0">
                <a:solidFill>
                  <a:srgbClr val="007D57"/>
                </a:solidFill>
                <a:latin typeface="Arial" panose="020B0604020202020204" pitchFamily="34" charset="0"/>
                <a:ea typeface="ＭＳ Ｐゴシック"/>
                <a:cs typeface="Arial" panose="020B0604020202020204" pitchFamily="34" charset="0"/>
              </a:rPr>
              <a:t>entro 4 mesi </a:t>
            </a:r>
            <a:r>
              <a:rPr lang="it-IT" sz="1400" dirty="0">
                <a:latin typeface="Arial"/>
              </a:rPr>
              <a:t>dalla delibera del Consiglio, in un’unica soluzione o in misura pari o superiore al 25% (la parte residua deve essere perfezionata </a:t>
            </a:r>
            <a:r>
              <a:rPr lang="it-IT" sz="1400" b="1" dirty="0">
                <a:solidFill>
                  <a:srgbClr val="007D57"/>
                </a:solidFill>
                <a:latin typeface="Arial" panose="020B0604020202020204" pitchFamily="34" charset="0"/>
                <a:ea typeface="ＭＳ Ｐゴシック"/>
                <a:cs typeface="Arial" panose="020B0604020202020204" pitchFamily="34" charset="0"/>
              </a:rPr>
              <a:t>entro 6 mesi</a:t>
            </a:r>
            <a:r>
              <a:rPr lang="it-IT" sz="1400" dirty="0">
                <a:latin typeface="Arial"/>
              </a:rPr>
              <a:t>);</a:t>
            </a:r>
          </a:p>
          <a:p>
            <a:pPr marL="742950" lvl="2" indent="-285750" algn="just" fontAlgn="base">
              <a:spcBef>
                <a:spcPct val="0"/>
              </a:spcBef>
              <a:spcAft>
                <a:spcPct val="0"/>
              </a:spcAft>
              <a:buClr>
                <a:srgbClr val="009A6A"/>
              </a:buClr>
              <a:buFont typeface="Wingdings" panose="05000000000000000000" pitchFamily="2" charset="2"/>
              <a:buChar char="Ø"/>
            </a:pPr>
            <a:endParaRPr lang="it-IT" sz="1400" dirty="0">
              <a:latin typeface="Arial"/>
            </a:endParaRPr>
          </a:p>
          <a:p>
            <a:pPr marL="742950" lvl="2" indent="-285750" algn="just" fontAlgn="base">
              <a:spcBef>
                <a:spcPct val="0"/>
              </a:spcBef>
              <a:spcAft>
                <a:spcPct val="0"/>
              </a:spcAft>
              <a:buClr>
                <a:srgbClr val="009A6A"/>
              </a:buClr>
              <a:buFont typeface="Wingdings" panose="05000000000000000000" pitchFamily="2" charset="2"/>
              <a:buChar char="Ø"/>
            </a:pPr>
            <a:r>
              <a:rPr lang="it-IT" sz="1400" u="sng" dirty="0">
                <a:latin typeface="Arial"/>
              </a:rPr>
              <a:t>per operazioni con piano d’ammortamento</a:t>
            </a:r>
            <a:r>
              <a:rPr lang="it-IT" sz="1400" dirty="0">
                <a:latin typeface="Arial"/>
              </a:rPr>
              <a:t>, </a:t>
            </a:r>
            <a:r>
              <a:rPr lang="it-IT" sz="1400" b="1" dirty="0">
                <a:solidFill>
                  <a:srgbClr val="007D57"/>
                </a:solidFill>
                <a:latin typeface="Arial" panose="020B0604020202020204" pitchFamily="34" charset="0"/>
                <a:ea typeface="ＭＳ Ｐゴシック"/>
                <a:cs typeface="Arial" panose="020B0604020202020204" pitchFamily="34" charset="0"/>
              </a:rPr>
              <a:t>entro 6 mesi </a:t>
            </a:r>
            <a:r>
              <a:rPr lang="it-IT" sz="1400" dirty="0">
                <a:latin typeface="Arial"/>
              </a:rPr>
              <a:t>dalla delibera del Consiglio, in un’unica soluzione o in misura pari o superiore al 25% (la parte residua deve essere perfezionata </a:t>
            </a:r>
            <a:r>
              <a:rPr lang="it-IT" sz="1400" b="1" dirty="0">
                <a:solidFill>
                  <a:srgbClr val="007D57"/>
                </a:solidFill>
                <a:latin typeface="Arial" panose="020B0604020202020204" pitchFamily="34" charset="0"/>
                <a:ea typeface="ＭＳ Ｐゴシック"/>
                <a:cs typeface="Arial" panose="020B0604020202020204" pitchFamily="34" charset="0"/>
              </a:rPr>
              <a:t>entro 18  mesi</a:t>
            </a:r>
            <a:r>
              <a:rPr lang="it-IT" sz="1400" dirty="0" smtClean="0">
                <a:latin typeface="Arial"/>
              </a:rPr>
              <a:t>);</a:t>
            </a:r>
          </a:p>
          <a:p>
            <a:pPr marL="742950" lvl="2" indent="-285750" algn="just" fontAlgn="base">
              <a:spcBef>
                <a:spcPct val="0"/>
              </a:spcBef>
              <a:spcAft>
                <a:spcPct val="0"/>
              </a:spcAft>
              <a:buClr>
                <a:srgbClr val="009A6A"/>
              </a:buClr>
              <a:buFont typeface="Wingdings" panose="05000000000000000000" pitchFamily="2" charset="2"/>
              <a:buChar char="Ø"/>
            </a:pPr>
            <a:endParaRPr lang="it-IT" sz="1400" dirty="0">
              <a:latin typeface="Arial"/>
            </a:endParaRPr>
          </a:p>
          <a:p>
            <a:pPr marL="742950" lvl="2" indent="-285750" algn="just" fontAlgn="base">
              <a:spcBef>
                <a:spcPct val="0"/>
              </a:spcBef>
              <a:spcAft>
                <a:spcPct val="0"/>
              </a:spcAft>
              <a:buClr>
                <a:srgbClr val="009A6A"/>
              </a:buClr>
              <a:buFont typeface="Wingdings" panose="05000000000000000000" pitchFamily="2" charset="2"/>
              <a:buChar char="Ø"/>
            </a:pPr>
            <a:r>
              <a:rPr lang="it-IT" sz="1400" u="sng" dirty="0">
                <a:latin typeface="Arial"/>
              </a:rPr>
              <a:t>per operazione </a:t>
            </a:r>
            <a:r>
              <a:rPr lang="it-IT" sz="1400" u="sng" dirty="0" err="1">
                <a:latin typeface="Arial"/>
              </a:rPr>
              <a:t>minibond</a:t>
            </a:r>
            <a:r>
              <a:rPr lang="it-IT" sz="1400" dirty="0">
                <a:latin typeface="Arial"/>
              </a:rPr>
              <a:t>, </a:t>
            </a:r>
            <a:r>
              <a:rPr lang="it-IT" sz="1400" b="1" dirty="0">
                <a:solidFill>
                  <a:srgbClr val="007D57"/>
                </a:solidFill>
                <a:latin typeface="Arial" panose="020B0604020202020204" pitchFamily="34" charset="0"/>
                <a:ea typeface="ＭＳ Ｐゴシック"/>
                <a:cs typeface="Arial" panose="020B0604020202020204" pitchFamily="34" charset="0"/>
              </a:rPr>
              <a:t>entro 6 mesi </a:t>
            </a:r>
            <a:r>
              <a:rPr lang="it-IT" sz="1400" dirty="0">
                <a:latin typeface="Arial"/>
              </a:rPr>
              <a:t>dalla delibera del Consiglio, in un’unica soluzione o in misura pari o superiore al 25% (la parte residua deve essere perfezionata </a:t>
            </a:r>
            <a:r>
              <a:rPr lang="it-IT" sz="1400" b="1" dirty="0">
                <a:solidFill>
                  <a:srgbClr val="007D57"/>
                </a:solidFill>
                <a:latin typeface="Arial" panose="020B0604020202020204" pitchFamily="34" charset="0"/>
                <a:ea typeface="ＭＳ Ｐゴシック"/>
                <a:cs typeface="Arial" panose="020B0604020202020204" pitchFamily="34" charset="0"/>
              </a:rPr>
              <a:t>entro 18  mesi</a:t>
            </a:r>
            <a:r>
              <a:rPr lang="it-IT" sz="1400" dirty="0" smtClean="0">
                <a:latin typeface="Arial"/>
              </a:rPr>
              <a:t>);</a:t>
            </a:r>
          </a:p>
          <a:p>
            <a:pPr marL="742950" lvl="2" indent="-285750" algn="just" fontAlgn="base">
              <a:spcBef>
                <a:spcPct val="0"/>
              </a:spcBef>
              <a:spcAft>
                <a:spcPct val="0"/>
              </a:spcAft>
              <a:buClr>
                <a:srgbClr val="009A6A"/>
              </a:buClr>
              <a:buFont typeface="Wingdings" panose="05000000000000000000" pitchFamily="2" charset="2"/>
              <a:buChar char="Ø"/>
            </a:pPr>
            <a:endParaRPr lang="it-IT" sz="1400" dirty="0">
              <a:latin typeface="Arial"/>
            </a:endParaRPr>
          </a:p>
          <a:p>
            <a:pPr marL="742950" lvl="2" indent="-285750" algn="just" fontAlgn="base">
              <a:spcBef>
                <a:spcPct val="0"/>
              </a:spcBef>
              <a:spcAft>
                <a:spcPct val="0"/>
              </a:spcAft>
              <a:buClr>
                <a:srgbClr val="009A6A"/>
              </a:buClr>
              <a:buFont typeface="Wingdings" panose="05000000000000000000" pitchFamily="2" charset="2"/>
              <a:buChar char="Ø"/>
            </a:pPr>
            <a:r>
              <a:rPr lang="it-IT" sz="1400" u="sng" dirty="0" smtClean="0">
                <a:latin typeface="Arial"/>
              </a:rPr>
              <a:t>per operazioni di locazione finanziaria e </a:t>
            </a:r>
            <a:r>
              <a:rPr lang="it-IT" sz="1400" u="sng" dirty="0">
                <a:latin typeface="Arial"/>
              </a:rPr>
              <a:t>capitale di rischio</a:t>
            </a:r>
            <a:r>
              <a:rPr lang="it-IT" sz="1400" dirty="0">
                <a:latin typeface="Arial"/>
              </a:rPr>
              <a:t>, </a:t>
            </a:r>
            <a:r>
              <a:rPr lang="it-IT" sz="1400" b="1" dirty="0">
                <a:solidFill>
                  <a:srgbClr val="007D57"/>
                </a:solidFill>
                <a:latin typeface="Arial" panose="020B0604020202020204" pitchFamily="34" charset="0"/>
                <a:ea typeface="ＭＳ Ｐゴシック"/>
                <a:cs typeface="Arial" panose="020B0604020202020204" pitchFamily="34" charset="0"/>
              </a:rPr>
              <a:t>entro 12 mesi </a:t>
            </a:r>
            <a:r>
              <a:rPr lang="it-IT" sz="1400" dirty="0">
                <a:latin typeface="Arial"/>
              </a:rPr>
              <a:t>dalla delibera del Consiglio, in un’unica soluzione o in misura pari o superiore al 25% (la parte residua deve essere perfezionata </a:t>
            </a:r>
            <a:r>
              <a:rPr lang="it-IT" sz="1400" b="1" dirty="0">
                <a:solidFill>
                  <a:srgbClr val="007D57"/>
                </a:solidFill>
                <a:latin typeface="Arial" panose="020B0604020202020204" pitchFamily="34" charset="0"/>
                <a:ea typeface="ＭＳ Ｐゴシック"/>
                <a:cs typeface="Arial" panose="020B0604020202020204" pitchFamily="34" charset="0"/>
              </a:rPr>
              <a:t>entro 24 mesi</a:t>
            </a:r>
            <a:r>
              <a:rPr lang="it-IT" sz="1400" dirty="0">
                <a:latin typeface="Arial"/>
              </a:rPr>
              <a:t>).</a:t>
            </a:r>
          </a:p>
        </p:txBody>
      </p:sp>
    </p:spTree>
    <p:extLst>
      <p:ext uri="{BB962C8B-B14F-4D97-AF65-F5344CB8AC3E}">
        <p14:creationId xmlns:p14="http://schemas.microsoft.com/office/powerpoint/2010/main" val="2995819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22</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Delibera e perfezionamento delle operazioni </a:t>
            </a:r>
            <a:r>
              <a:rPr lang="it-IT" sz="3000" b="1" dirty="0" smtClean="0">
                <a:solidFill>
                  <a:srgbClr val="007D57"/>
                </a:solidFill>
                <a:ea typeface="+mj-ea"/>
                <a:cs typeface="+mj-cs"/>
              </a:rPr>
              <a:t>(2/2</a:t>
            </a:r>
            <a:r>
              <a:rPr lang="it-IT" sz="3000" b="1" dirty="0">
                <a:solidFill>
                  <a:srgbClr val="007D57"/>
                </a:solidFill>
                <a:ea typeface="+mj-ea"/>
                <a:cs typeface="+mj-cs"/>
              </a:rPr>
              <a:t>)</a:t>
            </a:r>
          </a:p>
        </p:txBody>
      </p:sp>
      <p:sp>
        <p:nvSpPr>
          <p:cNvPr id="3" name="Rettangolo 2"/>
          <p:cNvSpPr/>
          <p:nvPr/>
        </p:nvSpPr>
        <p:spPr>
          <a:xfrm>
            <a:off x="931506" y="1356508"/>
            <a:ext cx="9633522" cy="1600438"/>
          </a:xfrm>
          <a:prstGeom prst="rect">
            <a:avLst/>
          </a:prstGeom>
        </p:spPr>
        <p:txBody>
          <a:bodyPr wrap="square">
            <a:spAutoFit/>
          </a:bodyPr>
          <a:lstStyle/>
          <a:p>
            <a:pPr marL="285750" lvl="1" indent="-285750" algn="just" fontAlgn="base">
              <a:spcBef>
                <a:spcPct val="0"/>
              </a:spcBef>
              <a:spcAft>
                <a:spcPct val="0"/>
              </a:spcAft>
              <a:buClr>
                <a:srgbClr val="009A6A"/>
              </a:buClr>
              <a:buSzPct val="150000"/>
              <a:buFont typeface="Arial" panose="020B0604020202020204" pitchFamily="34" charset="0"/>
              <a:buChar char="•"/>
            </a:pPr>
            <a:r>
              <a:rPr lang="it-IT" sz="1400" dirty="0">
                <a:latin typeface="Arial"/>
              </a:rPr>
              <a:t>Per le operazioni perfezionate </a:t>
            </a:r>
            <a:r>
              <a:rPr lang="it-IT" sz="1400" b="1" dirty="0">
                <a:solidFill>
                  <a:srgbClr val="007D57"/>
                </a:solidFill>
                <a:latin typeface="Arial" panose="020B0604020202020204" pitchFamily="34" charset="0"/>
                <a:ea typeface="ＭＳ Ｐゴシック"/>
                <a:cs typeface="Arial" panose="020B0604020202020204" pitchFamily="34" charset="0"/>
              </a:rPr>
              <a:t>in un’unica soluzione, </a:t>
            </a:r>
            <a:r>
              <a:rPr lang="it-IT" sz="1400" dirty="0">
                <a:latin typeface="Arial"/>
              </a:rPr>
              <a:t>la garanzia decorre dalla data di perfezionamento (erogazione, messa a disposizione, verbale di consegna)</a:t>
            </a:r>
          </a:p>
          <a:p>
            <a:pPr marL="285750" lvl="1" indent="-285750" algn="just" fontAlgn="base">
              <a:spcBef>
                <a:spcPct val="0"/>
              </a:spcBef>
              <a:spcAft>
                <a:spcPct val="0"/>
              </a:spcAft>
              <a:buClr>
                <a:srgbClr val="009A6A"/>
              </a:buClr>
              <a:buSzPct val="150000"/>
              <a:buFont typeface="Arial" panose="020B0604020202020204" pitchFamily="34" charset="0"/>
              <a:buChar char="•"/>
            </a:pPr>
            <a:endParaRPr lang="it-IT" sz="1400" dirty="0">
              <a:latin typeface="Arial"/>
            </a:endParaRPr>
          </a:p>
          <a:p>
            <a:pPr marL="285750" lvl="1" indent="-285750" algn="just" fontAlgn="base">
              <a:spcBef>
                <a:spcPct val="0"/>
              </a:spcBef>
              <a:spcAft>
                <a:spcPct val="0"/>
              </a:spcAft>
              <a:buClr>
                <a:srgbClr val="009A6A"/>
              </a:buClr>
              <a:buSzPct val="150000"/>
              <a:buFont typeface="Arial" panose="020B0604020202020204" pitchFamily="34" charset="0"/>
              <a:buChar char="•"/>
            </a:pPr>
            <a:r>
              <a:rPr lang="it-IT" sz="1400" dirty="0">
                <a:latin typeface="Arial"/>
              </a:rPr>
              <a:t>Per le operazioni perfezionate </a:t>
            </a:r>
            <a:r>
              <a:rPr lang="it-IT" sz="1400" b="1" dirty="0">
                <a:solidFill>
                  <a:srgbClr val="007D57"/>
                </a:solidFill>
                <a:latin typeface="Arial" panose="020B0604020202020204" pitchFamily="34" charset="0"/>
                <a:ea typeface="ＭＳ Ｐゴシック"/>
                <a:cs typeface="Arial" panose="020B0604020202020204" pitchFamily="34" charset="0"/>
              </a:rPr>
              <a:t>in più </a:t>
            </a:r>
            <a:r>
              <a:rPr lang="it-IT" sz="1400" b="1" dirty="0" err="1">
                <a:solidFill>
                  <a:srgbClr val="007D57"/>
                </a:solidFill>
                <a:latin typeface="Arial" panose="020B0604020202020204" pitchFamily="34" charset="0"/>
                <a:ea typeface="ＭＳ Ｐゴシック"/>
                <a:cs typeface="Arial" panose="020B0604020202020204" pitchFamily="34" charset="0"/>
              </a:rPr>
              <a:t>tranches</a:t>
            </a:r>
            <a:r>
              <a:rPr lang="it-IT" sz="1400" b="1" dirty="0">
                <a:solidFill>
                  <a:srgbClr val="007D57"/>
                </a:solidFill>
                <a:latin typeface="Arial" panose="020B0604020202020204" pitchFamily="34" charset="0"/>
                <a:ea typeface="ＭＳ Ｐゴシック"/>
                <a:cs typeface="Arial" panose="020B0604020202020204" pitchFamily="34" charset="0"/>
              </a:rPr>
              <a:t>, </a:t>
            </a:r>
            <a:r>
              <a:rPr lang="it-IT" sz="1400" dirty="0">
                <a:latin typeface="Arial"/>
              </a:rPr>
              <a:t>la garanzia decorre dal perfezionamento in misura pari o superiori al 25% per l’importo perfezionato.  </a:t>
            </a:r>
            <a:r>
              <a:rPr lang="it-IT" sz="1400" u="sng" dirty="0">
                <a:latin typeface="Arial"/>
              </a:rPr>
              <a:t>Nel caso di riassicurazione e/o controgaranzia con operazione perfezionate in misura pari o superiore al 25% alla data della delibera del Consiglio, la garanzia decorre da quest’ultima data per l’importo perfezionato.</a:t>
            </a:r>
          </a:p>
        </p:txBody>
      </p:sp>
    </p:spTree>
    <p:extLst>
      <p:ext uri="{BB962C8B-B14F-4D97-AF65-F5344CB8AC3E}">
        <p14:creationId xmlns:p14="http://schemas.microsoft.com/office/powerpoint/2010/main" val="2222697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23</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Condizioni economiche</a:t>
            </a:r>
          </a:p>
        </p:txBody>
      </p:sp>
      <p:sp>
        <p:nvSpPr>
          <p:cNvPr id="3" name="Rettangolo 2"/>
          <p:cNvSpPr/>
          <p:nvPr/>
        </p:nvSpPr>
        <p:spPr>
          <a:xfrm>
            <a:off x="931506" y="1356508"/>
            <a:ext cx="9633522" cy="3108543"/>
          </a:xfrm>
          <a:prstGeom prst="rect">
            <a:avLst/>
          </a:prstGeom>
        </p:spPr>
        <p:txBody>
          <a:bodyPr wrap="square">
            <a:spAutoFit/>
          </a:bodyPr>
          <a:lstStyle/>
          <a:p>
            <a:pPr marL="0" lvl="1" algn="just" fontAlgn="base">
              <a:spcBef>
                <a:spcPct val="0"/>
              </a:spcBef>
              <a:spcAft>
                <a:spcPct val="0"/>
              </a:spcAft>
              <a:buClr>
                <a:srgbClr val="009A6A"/>
              </a:buClr>
            </a:pPr>
            <a:r>
              <a:rPr lang="it-IT" sz="1400" b="1" u="sng" dirty="0">
                <a:solidFill>
                  <a:srgbClr val="007D57"/>
                </a:solidFill>
                <a:latin typeface="Arial" panose="020B0604020202020204" pitchFamily="34" charset="0"/>
                <a:ea typeface="ＭＳ Ｐゴシック"/>
                <a:cs typeface="Arial" panose="020B0604020202020204" pitchFamily="34" charset="0"/>
              </a:rPr>
              <a:t>Entro 3 mesi </a:t>
            </a:r>
            <a:r>
              <a:rPr lang="it-IT" sz="1400" dirty="0">
                <a:latin typeface="Arial"/>
              </a:rPr>
              <a:t>dalla data di perfezionamento devono essere comunicate al Gestore, oltre alle comunicazioni previste dalla previgenti disposizioni operative, e limitatamente alle operazioni finanziarie ammesse alla riassicurazione e/o controgaranzia, le </a:t>
            </a:r>
            <a:r>
              <a:rPr lang="it-IT" sz="1400" b="1" dirty="0">
                <a:solidFill>
                  <a:srgbClr val="007D57"/>
                </a:solidFill>
                <a:latin typeface="Arial" panose="020B0604020202020204" pitchFamily="34" charset="0"/>
                <a:ea typeface="ＭＳ Ｐゴシック"/>
                <a:cs typeface="Arial" panose="020B0604020202020204" pitchFamily="34" charset="0"/>
              </a:rPr>
              <a:t>seguenti condizioni economiche applicate</a:t>
            </a:r>
            <a:r>
              <a:rPr lang="it-IT" sz="1400" dirty="0">
                <a:latin typeface="Arial"/>
              </a:rPr>
              <a:t>:</a:t>
            </a:r>
          </a:p>
          <a:p>
            <a:pPr marL="285750" lvl="1" indent="-285750" algn="just" fontAlgn="base">
              <a:spcBef>
                <a:spcPct val="0"/>
              </a:spcBef>
              <a:spcAft>
                <a:spcPct val="0"/>
              </a:spcAft>
              <a:buClr>
                <a:srgbClr val="009A6A"/>
              </a:buClr>
              <a:buFont typeface="Wingdings" panose="05000000000000000000" pitchFamily="2" charset="2"/>
              <a:buChar char="§"/>
            </a:pPr>
            <a:endParaRPr lang="it-IT" sz="1400" dirty="0">
              <a:latin typeface="Arial"/>
            </a:endParaRPr>
          </a:p>
          <a:p>
            <a:pPr marL="285750" lvl="1" indent="-285750" algn="just" fontAlgn="base">
              <a:spcBef>
                <a:spcPct val="0"/>
              </a:spcBef>
              <a:spcAft>
                <a:spcPct val="0"/>
              </a:spcAft>
              <a:buClr>
                <a:srgbClr val="009A6A"/>
              </a:buClr>
              <a:buFont typeface="Wingdings" panose="05000000000000000000" pitchFamily="2" charset="2"/>
              <a:buChar char="§"/>
            </a:pPr>
            <a:r>
              <a:rPr lang="it-IT" sz="1400" b="1" dirty="0">
                <a:solidFill>
                  <a:srgbClr val="007D57"/>
                </a:solidFill>
                <a:latin typeface="Arial" panose="020B0604020202020204" pitchFamily="34" charset="0"/>
                <a:ea typeface="ＭＳ Ｐゴシック"/>
                <a:cs typeface="Arial" panose="020B0604020202020204" pitchFamily="34" charset="0"/>
              </a:rPr>
              <a:t>il costo della garanzia </a:t>
            </a:r>
            <a:r>
              <a:rPr lang="it-IT" sz="1400" dirty="0">
                <a:latin typeface="Arial"/>
              </a:rPr>
              <a:t>rilasciata dal soggetto garante  (qualora non abbia ancora deliberato la propria garanzia alla data di  richiesta di ammissione al Fondo</a:t>
            </a:r>
            <a:r>
              <a:rPr lang="it-IT" sz="1400" dirty="0" smtClean="0">
                <a:latin typeface="Arial"/>
              </a:rPr>
              <a:t>);</a:t>
            </a:r>
          </a:p>
          <a:p>
            <a:pPr marL="285750" lvl="1" indent="-285750" algn="just" fontAlgn="base">
              <a:spcBef>
                <a:spcPct val="0"/>
              </a:spcBef>
              <a:spcAft>
                <a:spcPct val="0"/>
              </a:spcAft>
              <a:buClr>
                <a:srgbClr val="009A6A"/>
              </a:buClr>
              <a:buFont typeface="Wingdings" panose="05000000000000000000" pitchFamily="2" charset="2"/>
              <a:buChar char="§"/>
            </a:pPr>
            <a:endParaRPr lang="it-IT" sz="1400" dirty="0">
              <a:latin typeface="Arial"/>
            </a:endParaRPr>
          </a:p>
          <a:p>
            <a:pPr marL="285750" lvl="1" indent="-285750" algn="just" fontAlgn="base">
              <a:spcBef>
                <a:spcPct val="0"/>
              </a:spcBef>
              <a:spcAft>
                <a:spcPct val="0"/>
              </a:spcAft>
              <a:buClr>
                <a:srgbClr val="009A6A"/>
              </a:buClr>
              <a:buFont typeface="Wingdings" panose="05000000000000000000" pitchFamily="2" charset="2"/>
              <a:buChar char="§"/>
            </a:pPr>
            <a:r>
              <a:rPr lang="it-IT" sz="1400" b="1" dirty="0">
                <a:solidFill>
                  <a:srgbClr val="007D57"/>
                </a:solidFill>
                <a:latin typeface="Arial" panose="020B0604020202020204" pitchFamily="34" charset="0"/>
                <a:ea typeface="ＭＳ Ｐゴシック"/>
                <a:cs typeface="Arial" panose="020B0604020202020204" pitchFamily="34" charset="0"/>
              </a:rPr>
              <a:t>la riduzione della commissione di garanzia </a:t>
            </a:r>
            <a:r>
              <a:rPr lang="it-IT" sz="1400" dirty="0">
                <a:latin typeface="Arial"/>
              </a:rPr>
              <a:t>applicata al soggetto beneficiario finale per effetto della sopravvenuta concessione della riassicurazione e/o controgaranzia ( qualora il soggetto garante abbia già deliberato la propria garanzia alla data di presentazione della richiesta di ammissione)</a:t>
            </a:r>
          </a:p>
          <a:p>
            <a:pPr marL="285750" lvl="1" indent="-285750" algn="just" fontAlgn="base">
              <a:spcBef>
                <a:spcPct val="0"/>
              </a:spcBef>
              <a:spcAft>
                <a:spcPct val="0"/>
              </a:spcAft>
              <a:buClr>
                <a:srgbClr val="009A6A"/>
              </a:buClr>
              <a:buFont typeface="Wingdings" panose="05000000000000000000" pitchFamily="2" charset="2"/>
              <a:buChar char="Ø"/>
            </a:pPr>
            <a:endParaRPr lang="it-IT" sz="1400" dirty="0">
              <a:latin typeface="Arial"/>
            </a:endParaRPr>
          </a:p>
          <a:p>
            <a:pPr marL="0" lvl="1" algn="just" fontAlgn="base">
              <a:spcBef>
                <a:spcPct val="0"/>
              </a:spcBef>
              <a:spcAft>
                <a:spcPct val="0"/>
              </a:spcAft>
              <a:buClr>
                <a:srgbClr val="009A6A"/>
              </a:buClr>
            </a:pPr>
            <a:r>
              <a:rPr lang="it-IT" sz="1400" dirty="0">
                <a:latin typeface="Arial"/>
              </a:rPr>
              <a:t>In riferimento alle sole operazioni finanziarie ammesse alla controgaranzia già deliberate dal soggetto finanziatore alla data di richiesta di ammissione, entro gli stessi termini, deve essere comunicata al Gestore </a:t>
            </a:r>
            <a:r>
              <a:rPr lang="it-IT" sz="1400" b="1" dirty="0">
                <a:solidFill>
                  <a:srgbClr val="007D57"/>
                </a:solidFill>
                <a:latin typeface="Arial" panose="020B0604020202020204" pitchFamily="34" charset="0"/>
                <a:ea typeface="ＭＳ Ｐゴシック"/>
                <a:cs typeface="Arial" panose="020B0604020202020204" pitchFamily="34" charset="0"/>
              </a:rPr>
              <a:t>la riduzione del tasso di interesse</a:t>
            </a:r>
            <a:r>
              <a:rPr lang="it-IT" sz="1400" dirty="0">
                <a:latin typeface="Arial"/>
              </a:rPr>
              <a:t> applicata dal soggetto finanziatore per effetto della sopravvenuta concessione della garanzia</a:t>
            </a:r>
          </a:p>
        </p:txBody>
      </p:sp>
    </p:spTree>
    <p:extLst>
      <p:ext uri="{BB962C8B-B14F-4D97-AF65-F5344CB8AC3E}">
        <p14:creationId xmlns:p14="http://schemas.microsoft.com/office/powerpoint/2010/main" val="905554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24</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Richiesta di conferma della garanzia</a:t>
            </a:r>
          </a:p>
        </p:txBody>
      </p:sp>
      <p:sp>
        <p:nvSpPr>
          <p:cNvPr id="3" name="Rettangolo 2"/>
          <p:cNvSpPr/>
          <p:nvPr/>
        </p:nvSpPr>
        <p:spPr>
          <a:xfrm>
            <a:off x="931506" y="1356508"/>
            <a:ext cx="9633522" cy="3970318"/>
          </a:xfrm>
          <a:prstGeom prst="rect">
            <a:avLst/>
          </a:prstGeom>
        </p:spPr>
        <p:txBody>
          <a:bodyPr wrap="square">
            <a:spAutoFit/>
          </a:bodyPr>
          <a:lstStyle/>
          <a:p>
            <a:pPr marL="0" lvl="1" algn="just" fontAlgn="base">
              <a:spcBef>
                <a:spcPct val="0"/>
              </a:spcBef>
              <a:spcAft>
                <a:spcPct val="0"/>
              </a:spcAft>
              <a:buClr>
                <a:srgbClr val="009A6A"/>
              </a:buClr>
            </a:pPr>
            <a:r>
              <a:rPr lang="it-IT" sz="1400" dirty="0">
                <a:latin typeface="Arial" panose="020B0604020202020204" pitchFamily="34" charset="0"/>
                <a:ea typeface="ＭＳ Ｐゴシック"/>
                <a:cs typeface="Arial" panose="020B0604020202020204" pitchFamily="34" charset="0"/>
              </a:rPr>
              <a:t>A pena d’inefficacia della garanzia, deve essere presentata al Gestore del Fondo, mediante Portale </a:t>
            </a:r>
            <a:r>
              <a:rPr lang="it-IT" sz="1400" dirty="0" err="1">
                <a:latin typeface="Arial" panose="020B0604020202020204" pitchFamily="34" charset="0"/>
                <a:ea typeface="ＭＳ Ｐゴシック"/>
                <a:cs typeface="Arial" panose="020B0604020202020204" pitchFamily="34" charset="0"/>
              </a:rPr>
              <a:t>FdG</a:t>
            </a:r>
            <a:r>
              <a:rPr lang="it-IT" sz="1400" dirty="0">
                <a:latin typeface="Arial" panose="020B0604020202020204" pitchFamily="34" charset="0"/>
                <a:ea typeface="ＭＳ Ｐゴシック"/>
                <a:cs typeface="Arial" panose="020B0604020202020204" pitchFamily="34" charset="0"/>
              </a:rPr>
              <a:t>, apposita richiesta di conferma della garanzia qualora ricorrano i seguenti eventi, </a:t>
            </a:r>
            <a:r>
              <a:rPr lang="it-IT" sz="1400" b="1" u="sng" dirty="0">
                <a:solidFill>
                  <a:srgbClr val="007D57"/>
                </a:solidFill>
                <a:latin typeface="Arial" panose="020B0604020202020204" pitchFamily="34" charset="0"/>
                <a:ea typeface="ＭＳ Ｐゴシック"/>
                <a:cs typeface="Arial" panose="020B0604020202020204" pitchFamily="34" charset="0"/>
              </a:rPr>
              <a:t>entro il termine di 6 mesi </a:t>
            </a:r>
            <a:r>
              <a:rPr lang="it-IT" sz="1400" dirty="0">
                <a:latin typeface="Arial" panose="020B0604020202020204" pitchFamily="34" charset="0"/>
                <a:ea typeface="ＭＳ Ｐゴシック"/>
                <a:cs typeface="Arial" panose="020B0604020202020204" pitchFamily="34" charset="0"/>
              </a:rPr>
              <a:t>dalla data in cui gli eventi stessi si sono verificati</a:t>
            </a:r>
            <a:r>
              <a:rPr lang="it-IT" sz="1400" dirty="0" smtClean="0">
                <a:latin typeface="Arial" panose="020B0604020202020204" pitchFamily="34" charset="0"/>
                <a:ea typeface="ＭＳ Ｐゴシック"/>
                <a:cs typeface="Arial" panose="020B0604020202020204" pitchFamily="34" charset="0"/>
              </a:rPr>
              <a:t>:</a:t>
            </a:r>
          </a:p>
          <a:p>
            <a:pPr marL="0" lvl="1" algn="just" fontAlgn="base">
              <a:spcBef>
                <a:spcPct val="0"/>
              </a:spcBef>
              <a:spcAft>
                <a:spcPct val="0"/>
              </a:spcAft>
              <a:buClr>
                <a:srgbClr val="009A6A"/>
              </a:buClr>
            </a:pPr>
            <a:endParaRPr lang="it-IT" sz="1400" dirty="0">
              <a:latin typeface="Arial" panose="020B0604020202020204" pitchFamily="34" charset="0"/>
              <a:ea typeface="ＭＳ Ｐゴシック"/>
              <a:cs typeface="Arial" panose="020B0604020202020204" pitchFamily="34" charset="0"/>
            </a:endParaRPr>
          </a:p>
          <a:p>
            <a:pPr marL="342900" lvl="1" indent="-342900" algn="just" fontAlgn="base">
              <a:spcBef>
                <a:spcPct val="0"/>
              </a:spcBef>
              <a:spcAft>
                <a:spcPct val="0"/>
              </a:spcAft>
              <a:buClr>
                <a:srgbClr val="009A6A"/>
              </a:buClr>
              <a:buFont typeface="+mj-lt"/>
              <a:buAutoNum type="alphaLcParenR"/>
            </a:pPr>
            <a:r>
              <a:rPr lang="it-IT" sz="1400" dirty="0">
                <a:latin typeface="Arial" panose="020B0604020202020204" pitchFamily="34" charset="0"/>
                <a:ea typeface="ＭＳ Ｐゴシック"/>
                <a:cs typeface="Arial" panose="020B0604020202020204" pitchFamily="34" charset="0"/>
              </a:rPr>
              <a:t>Acquisizione o variazione in aumento di garanzia reali, bancarie e </a:t>
            </a:r>
            <a:r>
              <a:rPr lang="it-IT" sz="1400" dirty="0" smtClean="0">
                <a:latin typeface="Arial" panose="020B0604020202020204" pitchFamily="34" charset="0"/>
                <a:ea typeface="ＭＳ Ｐゴシック"/>
                <a:cs typeface="Arial" panose="020B0604020202020204" pitchFamily="34" charset="0"/>
              </a:rPr>
              <a:t>assicurative</a:t>
            </a:r>
          </a:p>
          <a:p>
            <a:pPr marL="342900" lvl="1" indent="-342900" algn="just" fontAlgn="base">
              <a:spcBef>
                <a:spcPct val="0"/>
              </a:spcBef>
              <a:spcAft>
                <a:spcPct val="0"/>
              </a:spcAft>
              <a:buClr>
                <a:srgbClr val="009A6A"/>
              </a:buClr>
              <a:buFont typeface="+mj-lt"/>
              <a:buAutoNum type="alphaLcParenR"/>
            </a:pPr>
            <a:endParaRPr lang="it-IT" sz="1400" dirty="0">
              <a:latin typeface="Arial" panose="020B0604020202020204" pitchFamily="34" charset="0"/>
              <a:ea typeface="ＭＳ Ｐゴシック"/>
              <a:cs typeface="Arial" panose="020B0604020202020204" pitchFamily="34" charset="0"/>
            </a:endParaRPr>
          </a:p>
          <a:p>
            <a:pPr marL="342900" lvl="1" indent="-342900" algn="just" fontAlgn="base">
              <a:spcBef>
                <a:spcPct val="0"/>
              </a:spcBef>
              <a:spcAft>
                <a:spcPct val="0"/>
              </a:spcAft>
              <a:buClr>
                <a:srgbClr val="009A6A"/>
              </a:buClr>
              <a:buFont typeface="+mj-lt"/>
              <a:buAutoNum type="alphaLcParenR"/>
            </a:pPr>
            <a:r>
              <a:rPr lang="it-IT" sz="1400" dirty="0">
                <a:latin typeface="Arial" panose="020B0604020202020204" pitchFamily="34" charset="0"/>
                <a:ea typeface="ＭＳ Ｐゴシック"/>
                <a:cs typeface="Arial" panose="020B0604020202020204" pitchFamily="34" charset="0"/>
              </a:rPr>
              <a:t>Variazione in aumento dell’importo e/o della durata dell’operazione </a:t>
            </a:r>
            <a:r>
              <a:rPr lang="it-IT" sz="1400" dirty="0" smtClean="0">
                <a:latin typeface="Arial" panose="020B0604020202020204" pitchFamily="34" charset="0"/>
                <a:ea typeface="ＭＳ Ｐゴシック"/>
                <a:cs typeface="Arial" panose="020B0604020202020204" pitchFamily="34" charset="0"/>
              </a:rPr>
              <a:t>finanziaria</a:t>
            </a:r>
          </a:p>
          <a:p>
            <a:pPr marL="342900" lvl="1" indent="-342900" algn="just" fontAlgn="base">
              <a:spcBef>
                <a:spcPct val="0"/>
              </a:spcBef>
              <a:spcAft>
                <a:spcPct val="0"/>
              </a:spcAft>
              <a:buClr>
                <a:srgbClr val="009A6A"/>
              </a:buClr>
              <a:buFont typeface="+mj-lt"/>
              <a:buAutoNum type="alphaLcParenR"/>
            </a:pPr>
            <a:endParaRPr lang="it-IT" sz="1400" dirty="0">
              <a:latin typeface="Arial" panose="020B0604020202020204" pitchFamily="34" charset="0"/>
              <a:ea typeface="ＭＳ Ｐゴシック"/>
              <a:cs typeface="Arial" panose="020B0604020202020204" pitchFamily="34" charset="0"/>
            </a:endParaRPr>
          </a:p>
          <a:p>
            <a:pPr marL="342900" lvl="1" indent="-342900" algn="just" fontAlgn="base">
              <a:spcBef>
                <a:spcPct val="0"/>
              </a:spcBef>
              <a:spcAft>
                <a:spcPct val="0"/>
              </a:spcAft>
              <a:buClr>
                <a:srgbClr val="009A6A"/>
              </a:buClr>
              <a:buFont typeface="+mj-lt"/>
              <a:buAutoNum type="alphaLcParenR"/>
            </a:pPr>
            <a:r>
              <a:rPr lang="it-IT" sz="1400" dirty="0">
                <a:latin typeface="Arial" panose="020B0604020202020204" pitchFamily="34" charset="0"/>
                <a:ea typeface="ＭＳ Ｐゴシック"/>
                <a:cs typeface="Arial" panose="020B0604020202020204" pitchFamily="34" charset="0"/>
              </a:rPr>
              <a:t>Variazione in aumento della percentuale di garanzia del soggetto </a:t>
            </a:r>
            <a:r>
              <a:rPr lang="it-IT" sz="1400" dirty="0" smtClean="0">
                <a:latin typeface="Arial" panose="020B0604020202020204" pitchFamily="34" charset="0"/>
                <a:ea typeface="ＭＳ Ｐゴシック"/>
                <a:cs typeface="Arial" panose="020B0604020202020204" pitchFamily="34" charset="0"/>
              </a:rPr>
              <a:t>garante</a:t>
            </a:r>
          </a:p>
          <a:p>
            <a:pPr marL="342900" lvl="1" indent="-342900" algn="just" fontAlgn="base">
              <a:spcBef>
                <a:spcPct val="0"/>
              </a:spcBef>
              <a:spcAft>
                <a:spcPct val="0"/>
              </a:spcAft>
              <a:buClr>
                <a:srgbClr val="009A6A"/>
              </a:buClr>
              <a:buFont typeface="+mj-lt"/>
              <a:buAutoNum type="alphaLcParenR"/>
            </a:pPr>
            <a:endParaRPr lang="it-IT" sz="1400" dirty="0">
              <a:latin typeface="Arial" panose="020B0604020202020204" pitchFamily="34" charset="0"/>
              <a:ea typeface="ＭＳ Ｐゴシック"/>
              <a:cs typeface="Arial" panose="020B0604020202020204" pitchFamily="34" charset="0"/>
            </a:endParaRPr>
          </a:p>
          <a:p>
            <a:pPr marL="342900" lvl="1" indent="-342900" algn="just" fontAlgn="base">
              <a:spcBef>
                <a:spcPct val="0"/>
              </a:spcBef>
              <a:spcAft>
                <a:spcPct val="0"/>
              </a:spcAft>
              <a:buClr>
                <a:srgbClr val="009A6A"/>
              </a:buClr>
              <a:buFont typeface="+mj-lt"/>
              <a:buAutoNum type="alphaLcParenR"/>
            </a:pPr>
            <a:r>
              <a:rPr lang="it-IT" sz="1400" dirty="0">
                <a:latin typeface="Arial" panose="020B0604020202020204" pitchFamily="34" charset="0"/>
                <a:ea typeface="ＭＳ Ｐゴシック"/>
                <a:cs typeface="Arial" panose="020B0604020202020204" pitchFamily="34" charset="0"/>
              </a:rPr>
              <a:t>Variazione della finalità dell’operazione finanziaria qualora la stessa determini un maggior impegno per il </a:t>
            </a:r>
            <a:r>
              <a:rPr lang="it-IT" sz="1400" dirty="0" smtClean="0">
                <a:latin typeface="Arial" panose="020B0604020202020204" pitchFamily="34" charset="0"/>
                <a:ea typeface="ＭＳ Ｐゴシック"/>
                <a:cs typeface="Arial" panose="020B0604020202020204" pitchFamily="34" charset="0"/>
              </a:rPr>
              <a:t>Fondo</a:t>
            </a:r>
          </a:p>
          <a:p>
            <a:pPr marL="342900" lvl="1" indent="-342900" algn="just" fontAlgn="base">
              <a:spcBef>
                <a:spcPct val="0"/>
              </a:spcBef>
              <a:spcAft>
                <a:spcPct val="0"/>
              </a:spcAft>
              <a:buClr>
                <a:srgbClr val="009A6A"/>
              </a:buClr>
              <a:buFont typeface="+mj-lt"/>
              <a:buAutoNum type="alphaLcParenR"/>
            </a:pPr>
            <a:endParaRPr lang="it-IT" sz="1400" dirty="0">
              <a:latin typeface="Arial" panose="020B0604020202020204" pitchFamily="34" charset="0"/>
              <a:ea typeface="ＭＳ Ｐゴシック"/>
              <a:cs typeface="Arial" panose="020B0604020202020204" pitchFamily="34" charset="0"/>
            </a:endParaRPr>
          </a:p>
          <a:p>
            <a:pPr marL="342900" lvl="1" indent="-342900" algn="just" fontAlgn="base">
              <a:spcBef>
                <a:spcPct val="0"/>
              </a:spcBef>
              <a:spcAft>
                <a:spcPct val="0"/>
              </a:spcAft>
              <a:buClr>
                <a:srgbClr val="009A6A"/>
              </a:buClr>
              <a:buFont typeface="+mj-lt"/>
              <a:buAutoNum type="alphaLcParenR"/>
            </a:pPr>
            <a:r>
              <a:rPr lang="it-IT" sz="1400" dirty="0">
                <a:latin typeface="Arial" panose="020B0604020202020204" pitchFamily="34" charset="0"/>
                <a:ea typeface="ＭＳ Ｐゴシック"/>
                <a:cs typeface="Arial" panose="020B0604020202020204" pitchFamily="34" charset="0"/>
              </a:rPr>
              <a:t>Successione, a titolo particolare o universale, nella obbligazioni derivanti dall’operazione finanziaria </a:t>
            </a:r>
            <a:r>
              <a:rPr lang="it-IT" sz="1400" dirty="0" smtClean="0">
                <a:latin typeface="Arial" panose="020B0604020202020204" pitchFamily="34" charset="0"/>
                <a:ea typeface="ＭＳ Ｐゴシック"/>
                <a:cs typeface="Arial" panose="020B0604020202020204" pitchFamily="34" charset="0"/>
              </a:rPr>
              <a:t>garantita</a:t>
            </a:r>
          </a:p>
          <a:p>
            <a:pPr marL="342900" lvl="1" indent="-342900" algn="just" fontAlgn="base">
              <a:spcBef>
                <a:spcPct val="0"/>
              </a:spcBef>
              <a:spcAft>
                <a:spcPct val="0"/>
              </a:spcAft>
              <a:buClr>
                <a:srgbClr val="009A6A"/>
              </a:buClr>
              <a:buFont typeface="+mj-lt"/>
              <a:buAutoNum type="alphaLcParenR"/>
            </a:pPr>
            <a:endParaRPr lang="it-IT" sz="1400" dirty="0">
              <a:latin typeface="Arial" panose="020B0604020202020204" pitchFamily="34" charset="0"/>
              <a:ea typeface="ＭＳ Ｐゴシック"/>
              <a:cs typeface="Arial" panose="020B0604020202020204" pitchFamily="34" charset="0"/>
            </a:endParaRPr>
          </a:p>
          <a:p>
            <a:pPr marL="342900" lvl="1" indent="-342900" algn="just" fontAlgn="base">
              <a:spcBef>
                <a:spcPct val="0"/>
              </a:spcBef>
              <a:spcAft>
                <a:spcPct val="0"/>
              </a:spcAft>
              <a:buClr>
                <a:srgbClr val="009A6A"/>
              </a:buClr>
              <a:buFont typeface="+mj-lt"/>
              <a:buAutoNum type="alphaLcParenR"/>
            </a:pPr>
            <a:r>
              <a:rPr lang="it-IT" sz="1400" dirty="0">
                <a:latin typeface="Arial" panose="020B0604020202020204" pitchFamily="34" charset="0"/>
                <a:ea typeface="ＭＳ Ｐゴシック"/>
                <a:cs typeface="Arial" panose="020B0604020202020204" pitchFamily="34" charset="0"/>
              </a:rPr>
              <a:t>Cessione della titolarità del credito o della garanzia</a:t>
            </a:r>
          </a:p>
          <a:p>
            <a:pPr marL="0" lvl="1" algn="just" fontAlgn="base">
              <a:spcBef>
                <a:spcPct val="0"/>
              </a:spcBef>
              <a:spcAft>
                <a:spcPct val="0"/>
              </a:spcAft>
              <a:buClr>
                <a:srgbClr val="009A6A"/>
              </a:buClr>
            </a:pPr>
            <a:endParaRPr lang="it-IT" sz="1400" dirty="0">
              <a:latin typeface="Arial" panose="020B0604020202020204" pitchFamily="34" charset="0"/>
              <a:ea typeface="ＭＳ Ｐゴシック"/>
              <a:cs typeface="Arial" panose="020B0604020202020204" pitchFamily="34" charset="0"/>
            </a:endParaRPr>
          </a:p>
          <a:p>
            <a:pPr marL="0" lvl="1" algn="just" fontAlgn="base">
              <a:spcBef>
                <a:spcPct val="0"/>
              </a:spcBef>
              <a:spcAft>
                <a:spcPct val="0"/>
              </a:spcAft>
              <a:buClr>
                <a:srgbClr val="009A6A"/>
              </a:buClr>
            </a:pPr>
            <a:r>
              <a:rPr lang="it-IT" sz="1400" dirty="0">
                <a:latin typeface="Arial" panose="020B0604020202020204" pitchFamily="34" charset="0"/>
                <a:ea typeface="ＭＳ Ｐゴシック"/>
                <a:cs typeface="Arial" panose="020B0604020202020204" pitchFamily="34" charset="0"/>
              </a:rPr>
              <a:t>Nel casi di cui alla precedente lettera e), la garanzia è confermata d’ufficio nei casi previsti dalle previgenti Disposizioni operative.</a:t>
            </a:r>
          </a:p>
        </p:txBody>
      </p:sp>
    </p:spTree>
    <p:extLst>
      <p:ext uri="{BB962C8B-B14F-4D97-AF65-F5344CB8AC3E}">
        <p14:creationId xmlns:p14="http://schemas.microsoft.com/office/powerpoint/2010/main" val="332252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25</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Commissioni per il mancato perfezionamento</a:t>
            </a:r>
          </a:p>
        </p:txBody>
      </p:sp>
      <p:sp>
        <p:nvSpPr>
          <p:cNvPr id="3" name="Rettangolo 2"/>
          <p:cNvSpPr/>
          <p:nvPr/>
        </p:nvSpPr>
        <p:spPr>
          <a:xfrm>
            <a:off x="931506" y="1356508"/>
            <a:ext cx="9633522" cy="2677656"/>
          </a:xfrm>
          <a:prstGeom prst="rect">
            <a:avLst/>
          </a:prstGeom>
        </p:spPr>
        <p:txBody>
          <a:bodyPr wrap="square">
            <a:spAutoFit/>
          </a:bodyPr>
          <a:lstStyle/>
          <a:p>
            <a:pPr marL="0" lvl="1" algn="just"/>
            <a:r>
              <a:rPr lang="it-IT" sz="1400" dirty="0">
                <a:latin typeface="Arial" panose="020B0604020202020204" pitchFamily="34" charset="0"/>
                <a:ea typeface="ＭＳ Ｐゴシック"/>
                <a:cs typeface="Arial" panose="020B0604020202020204" pitchFamily="34" charset="0"/>
              </a:rPr>
              <a:t>Nei</a:t>
            </a:r>
            <a:r>
              <a:rPr lang="it-IT" sz="1400" dirty="0">
                <a:solidFill>
                  <a:srgbClr val="00458A"/>
                </a:solidFill>
              </a:rPr>
              <a:t> </a:t>
            </a:r>
            <a:r>
              <a:rPr lang="it-IT" sz="1400" dirty="0">
                <a:latin typeface="Arial" panose="020B0604020202020204" pitchFamily="34" charset="0"/>
                <a:ea typeface="ＭＳ Ｐゴシック"/>
                <a:cs typeface="Arial" panose="020B0604020202020204" pitchFamily="34" charset="0"/>
              </a:rPr>
              <a:t>casi in cui, a seguito della concessione della garanzia, </a:t>
            </a:r>
            <a:r>
              <a:rPr lang="it-IT" sz="1400" b="1" dirty="0">
                <a:solidFill>
                  <a:srgbClr val="007D57"/>
                </a:solidFill>
                <a:latin typeface="Arial" panose="020B0604020202020204" pitchFamily="34" charset="0"/>
                <a:ea typeface="ＭＳ Ｐゴシック"/>
                <a:cs typeface="Arial" panose="020B0604020202020204" pitchFamily="34" charset="0"/>
              </a:rPr>
              <a:t>l’operazione finanziaria garantita non venga perfezionata </a:t>
            </a:r>
            <a:r>
              <a:rPr lang="it-IT" sz="1400" dirty="0">
                <a:latin typeface="Arial" panose="020B0604020202020204" pitchFamily="34" charset="0"/>
                <a:ea typeface="ＭＳ Ｐゴシック"/>
                <a:cs typeface="Arial" panose="020B0604020202020204" pitchFamily="34" charset="0"/>
              </a:rPr>
              <a:t>con le modalità e nei termini fissati dalle disposizioni operative, il soggetto richiedente deve versare al Fondo </a:t>
            </a:r>
            <a:r>
              <a:rPr lang="it-IT" sz="1400" b="1" dirty="0">
                <a:solidFill>
                  <a:srgbClr val="007D57"/>
                </a:solidFill>
                <a:latin typeface="Arial" panose="020B0604020202020204" pitchFamily="34" charset="0"/>
                <a:ea typeface="ＭＳ Ｐゴシック"/>
                <a:cs typeface="Arial" panose="020B0604020202020204" pitchFamily="34" charset="0"/>
              </a:rPr>
              <a:t>una commissione di importo pari a euro 300,00.</a:t>
            </a:r>
          </a:p>
          <a:p>
            <a:pPr marL="0" lvl="1" algn="just"/>
            <a:endParaRPr lang="it-IT" sz="1400" dirty="0">
              <a:latin typeface="Arial" panose="020B0604020202020204" pitchFamily="34" charset="0"/>
              <a:ea typeface="ＭＳ Ｐゴシック"/>
              <a:cs typeface="Arial" panose="020B0604020202020204" pitchFamily="34" charset="0"/>
            </a:endParaRPr>
          </a:p>
          <a:p>
            <a:pPr marL="0" lvl="1" algn="just"/>
            <a:r>
              <a:rPr lang="it-IT" sz="1400" dirty="0">
                <a:latin typeface="Arial" panose="020B0604020202020204" pitchFamily="34" charset="0"/>
                <a:ea typeface="ＭＳ Ｐゴシック"/>
                <a:cs typeface="Arial" panose="020B0604020202020204" pitchFamily="34" charset="0"/>
              </a:rPr>
              <a:t>Nel caso di </a:t>
            </a:r>
            <a:r>
              <a:rPr lang="it-IT" sz="1400" b="1" dirty="0">
                <a:solidFill>
                  <a:srgbClr val="007D57"/>
                </a:solidFill>
                <a:latin typeface="Arial" panose="020B0604020202020204" pitchFamily="34" charset="0"/>
                <a:ea typeface="ＭＳ Ｐゴシック"/>
                <a:cs typeface="Arial" panose="020B0604020202020204" pitchFamily="34" charset="0"/>
              </a:rPr>
              <a:t>reiterato mancato pagamento delle predette commissioni e/o delle commissioni «una tantum»</a:t>
            </a:r>
            <a:r>
              <a:rPr lang="it-IT" sz="1400" dirty="0">
                <a:latin typeface="Arial" panose="020B0604020202020204" pitchFamily="34" charset="0"/>
                <a:ea typeface="ＭＳ Ｐゴシック"/>
                <a:cs typeface="Arial" panose="020B0604020202020204" pitchFamily="34" charset="0"/>
              </a:rPr>
              <a:t> relative alla concessione della garanzia del Fondo, il </a:t>
            </a:r>
            <a:r>
              <a:rPr lang="it-IT" sz="1400" b="1" dirty="0">
                <a:solidFill>
                  <a:srgbClr val="007D57"/>
                </a:solidFill>
                <a:latin typeface="Arial" panose="020B0604020202020204" pitchFamily="34" charset="0"/>
                <a:ea typeface="ＭＳ Ｐゴシック"/>
                <a:cs typeface="Arial" panose="020B0604020202020204" pitchFamily="34" charset="0"/>
              </a:rPr>
              <a:t>Consiglio di gestione</a:t>
            </a:r>
            <a:r>
              <a:rPr lang="it-IT" sz="1400" dirty="0">
                <a:latin typeface="Arial" panose="020B0604020202020204" pitchFamily="34" charset="0"/>
                <a:ea typeface="ＭＳ Ｐゴシック"/>
                <a:cs typeface="Arial" panose="020B0604020202020204" pitchFamily="34" charset="0"/>
              </a:rPr>
              <a:t>:</a:t>
            </a:r>
          </a:p>
          <a:p>
            <a:pPr marL="285750" lvl="1" indent="-285750" algn="just">
              <a:buClr>
                <a:srgbClr val="009A6A"/>
              </a:buClr>
              <a:buFont typeface="Arial" panose="020B0604020202020204" pitchFamily="34" charset="0"/>
              <a:buChar char="•"/>
            </a:pPr>
            <a:r>
              <a:rPr lang="it-IT" sz="1400" b="1" dirty="0">
                <a:solidFill>
                  <a:srgbClr val="007D57"/>
                </a:solidFill>
                <a:latin typeface="Arial" panose="020B0604020202020204" pitchFamily="34" charset="0"/>
                <a:ea typeface="ＭＳ Ｐゴシック"/>
                <a:cs typeface="Arial" panose="020B0604020202020204" pitchFamily="34" charset="0"/>
              </a:rPr>
              <a:t>limitazioni riferite all’ammontare massimo delle operazioni </a:t>
            </a:r>
            <a:r>
              <a:rPr lang="it-IT" sz="1400" b="1" dirty="0" err="1">
                <a:solidFill>
                  <a:srgbClr val="007D57"/>
                </a:solidFill>
                <a:latin typeface="Arial" panose="020B0604020202020204" pitchFamily="34" charset="0"/>
                <a:ea typeface="ＭＳ Ｐゴシック"/>
                <a:cs typeface="Arial" panose="020B0604020202020204" pitchFamily="34" charset="0"/>
              </a:rPr>
              <a:t>garantibili</a:t>
            </a:r>
            <a:r>
              <a:rPr lang="it-IT" sz="1400" b="1" dirty="0">
                <a:solidFill>
                  <a:srgbClr val="007D57"/>
                </a:solidFill>
                <a:latin typeface="Arial" panose="020B0604020202020204" pitchFamily="34" charset="0"/>
                <a:ea typeface="ＭＳ Ｐゴシック"/>
                <a:cs typeface="Arial" panose="020B0604020202020204" pitchFamily="34" charset="0"/>
              </a:rPr>
              <a:t>;</a:t>
            </a:r>
          </a:p>
          <a:p>
            <a:pPr marL="285750" lvl="1" indent="-285750" algn="just">
              <a:buClr>
                <a:srgbClr val="009A6A"/>
              </a:buClr>
              <a:buFont typeface="Arial" panose="020B0604020202020204" pitchFamily="34" charset="0"/>
              <a:buChar char="•"/>
            </a:pPr>
            <a:r>
              <a:rPr lang="it-IT" sz="1400" b="1" dirty="0">
                <a:solidFill>
                  <a:srgbClr val="007D57"/>
                </a:solidFill>
                <a:latin typeface="Arial" panose="020B0604020202020204" pitchFamily="34" charset="0"/>
                <a:ea typeface="ＭＳ Ｐゴシック"/>
                <a:cs typeface="Arial" panose="020B0604020202020204" pitchFamily="34" charset="0"/>
              </a:rPr>
              <a:t>l’inibizione a operare con il Fondo. </a:t>
            </a:r>
          </a:p>
          <a:p>
            <a:pPr marL="0" lvl="1" algn="just"/>
            <a:endParaRPr lang="it-IT" sz="1400" b="1" dirty="0">
              <a:solidFill>
                <a:srgbClr val="007D57"/>
              </a:solidFill>
              <a:latin typeface="Arial" panose="020B0604020202020204" pitchFamily="34" charset="0"/>
              <a:ea typeface="ＭＳ Ｐゴシック"/>
              <a:cs typeface="Arial" panose="020B0604020202020204" pitchFamily="34" charset="0"/>
            </a:endParaRPr>
          </a:p>
          <a:p>
            <a:pPr marL="0" lvl="1" algn="just"/>
            <a:endParaRPr lang="it-IT" sz="1400" dirty="0">
              <a:latin typeface="Arial" panose="020B0604020202020204" pitchFamily="34" charset="0"/>
              <a:ea typeface="ＭＳ Ｐゴシック"/>
              <a:cs typeface="Arial" panose="020B0604020202020204" pitchFamily="34" charset="0"/>
            </a:endParaRPr>
          </a:p>
          <a:p>
            <a:pPr marL="0" lvl="1" algn="just"/>
            <a:r>
              <a:rPr lang="it-IT" sz="1400" dirty="0">
                <a:latin typeface="Arial" panose="020B0604020202020204" pitchFamily="34" charset="0"/>
                <a:ea typeface="ＭＳ Ｐゴシック"/>
                <a:cs typeface="Arial" panose="020B0604020202020204" pitchFamily="34" charset="0"/>
              </a:rPr>
              <a:t>Tali limitazioni, graduate in ragione della gravità dell’inadempimento, sono disposte per un periodo temporale definito, fino </a:t>
            </a:r>
            <a:r>
              <a:rPr lang="it-IT" sz="1400" u="sng" dirty="0">
                <a:latin typeface="Arial" panose="020B0604020202020204" pitchFamily="34" charset="0"/>
                <a:ea typeface="ＭＳ Ｐゴシック"/>
                <a:cs typeface="Arial" panose="020B0604020202020204" pitchFamily="34" charset="0"/>
              </a:rPr>
              <a:t>a un massimo di 12 mesi</a:t>
            </a:r>
            <a:r>
              <a:rPr lang="it-IT" sz="1400" dirty="0">
                <a:latin typeface="Arial" panose="020B0604020202020204" pitchFamily="34" charset="0"/>
                <a:ea typeface="ＭＳ Ｐゴシック"/>
                <a:cs typeface="Arial" panose="020B0604020202020204" pitchFamily="34" charset="0"/>
              </a:rPr>
              <a:t>.</a:t>
            </a:r>
          </a:p>
        </p:txBody>
      </p:sp>
    </p:spTree>
    <p:extLst>
      <p:ext uri="{BB962C8B-B14F-4D97-AF65-F5344CB8AC3E}">
        <p14:creationId xmlns:p14="http://schemas.microsoft.com/office/powerpoint/2010/main" val="3244244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49087" y="2224216"/>
            <a:ext cx="10786654" cy="964754"/>
          </a:xfrm>
        </p:spPr>
        <p:txBody>
          <a:bodyPr anchor="ctr" anchorCtr="0">
            <a:normAutofit/>
          </a:bodyPr>
          <a:lstStyle/>
          <a:p>
            <a:pPr lvl="0" algn="ctr" eaLnBrk="0" fontAlgn="base" hangingPunct="0">
              <a:lnSpc>
                <a:spcPct val="100000"/>
              </a:lnSpc>
              <a:spcBef>
                <a:spcPct val="20000"/>
              </a:spcBef>
              <a:spcAft>
                <a:spcPct val="0"/>
              </a:spcAft>
              <a:tabLst>
                <a:tab pos="901700" algn="l"/>
              </a:tabLst>
              <a:defRPr/>
            </a:pPr>
            <a:r>
              <a:rPr lang="it-IT" sz="4000" dirty="0">
                <a:latin typeface="Calibri" panose="020F0502020204030204" pitchFamily="34" charset="0"/>
                <a:cs typeface="Calibri" panose="020F0502020204030204" pitchFamily="34" charset="0"/>
              </a:rPr>
              <a:t>Controlli documentali</a:t>
            </a:r>
          </a:p>
        </p:txBody>
      </p:sp>
    </p:spTree>
    <p:extLst>
      <p:ext uri="{BB962C8B-B14F-4D97-AF65-F5344CB8AC3E}">
        <p14:creationId xmlns:p14="http://schemas.microsoft.com/office/powerpoint/2010/main" val="1797025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27</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383617"/>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Controlli documentali</a:t>
            </a:r>
          </a:p>
        </p:txBody>
      </p:sp>
      <p:sp>
        <p:nvSpPr>
          <p:cNvPr id="3" name="Rettangolo 2"/>
          <p:cNvSpPr/>
          <p:nvPr/>
        </p:nvSpPr>
        <p:spPr>
          <a:xfrm>
            <a:off x="892627" y="937615"/>
            <a:ext cx="10229461" cy="5047536"/>
          </a:xfrm>
          <a:prstGeom prst="rect">
            <a:avLst/>
          </a:prstGeom>
        </p:spPr>
        <p:txBody>
          <a:bodyPr wrap="square">
            <a:spAutoFit/>
          </a:bodyPr>
          <a:lstStyle/>
          <a:p>
            <a:pPr marL="0" lvl="1" algn="just"/>
            <a:r>
              <a:rPr lang="it-IT" sz="1400" dirty="0">
                <a:latin typeface="Arial" panose="020B0604020202020204" pitchFamily="34" charset="0"/>
                <a:ea typeface="ＭＳ Ｐゴシック"/>
                <a:cs typeface="Arial" panose="020B0604020202020204" pitchFamily="34" charset="0"/>
              </a:rPr>
              <a:t>Per le operazioni finanziare che sono oggetto di verifica, il Gestore del Fondo  informa, mediante PEC, il soggetto beneficiario finale dell’avvenuta inclusione del campione sottoposto a verifica e invia al soggetto richiedente (e anche soggetti finanziatori in caso di controgaranzia), unitamente alla comunicazione di inizio attività ispettiva, l’elenco della documentazione da </a:t>
            </a:r>
            <a:r>
              <a:rPr lang="it-IT" sz="1400" b="1" dirty="0">
                <a:solidFill>
                  <a:srgbClr val="007D57"/>
                </a:solidFill>
                <a:latin typeface="Arial" panose="020B0604020202020204" pitchFamily="34" charset="0"/>
                <a:ea typeface="ＭＳ Ｐゴシック"/>
                <a:cs typeface="Arial" panose="020B0604020202020204" pitchFamily="34" charset="0"/>
              </a:rPr>
              <a:t>inviare entro 2 mesi, ovvero 1 mese per le operazioni di durata pari o inferiore a 6 mesi</a:t>
            </a:r>
            <a:r>
              <a:rPr lang="it-IT" sz="1400" dirty="0">
                <a:latin typeface="Arial" panose="020B0604020202020204" pitchFamily="34" charset="0"/>
                <a:ea typeface="ＭＳ Ｐゴシック"/>
                <a:cs typeface="Arial" panose="020B0604020202020204" pitchFamily="34" charset="0"/>
              </a:rPr>
              <a:t>.</a:t>
            </a:r>
          </a:p>
          <a:p>
            <a:pPr marL="0" lvl="1" algn="just"/>
            <a:r>
              <a:rPr lang="it-IT" sz="1400" dirty="0">
                <a:latin typeface="Arial" panose="020B0604020202020204" pitchFamily="34" charset="0"/>
                <a:ea typeface="ＭＳ Ｐゴシック"/>
                <a:cs typeface="Arial" panose="020B0604020202020204" pitchFamily="34" charset="0"/>
              </a:rPr>
              <a:t>In particolar modo, </a:t>
            </a:r>
            <a:r>
              <a:rPr lang="it-IT" sz="1400" b="1" dirty="0">
                <a:solidFill>
                  <a:srgbClr val="007D57"/>
                </a:solidFill>
                <a:latin typeface="Arial" panose="020B0604020202020204" pitchFamily="34" charset="0"/>
                <a:ea typeface="ＭＳ Ｐゴシック"/>
                <a:cs typeface="Arial" panose="020B0604020202020204" pitchFamily="34" charset="0"/>
              </a:rPr>
              <a:t>il soggetto richiedente </a:t>
            </a:r>
            <a:r>
              <a:rPr lang="it-IT" sz="1400" dirty="0">
                <a:latin typeface="Arial" panose="020B0604020202020204" pitchFamily="34" charset="0"/>
                <a:ea typeface="ＭＳ Ｐゴシック"/>
                <a:cs typeface="Arial" panose="020B0604020202020204" pitchFamily="34" charset="0"/>
              </a:rPr>
              <a:t>deve inviare al Gestore, la seguente documentazione </a:t>
            </a:r>
            <a:r>
              <a:rPr lang="it-IT" sz="1400" dirty="0" smtClean="0">
                <a:latin typeface="Arial" panose="020B0604020202020204" pitchFamily="34" charset="0"/>
                <a:ea typeface="ＭＳ Ｐゴシック"/>
                <a:cs typeface="Arial" panose="020B0604020202020204" pitchFamily="34" charset="0"/>
              </a:rPr>
              <a:t>:</a:t>
            </a:r>
          </a:p>
          <a:p>
            <a:pPr marL="0" lvl="1" algn="just"/>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copia dell’Allegato 4 con copia del documento d’identità del sottoscrittore; </a:t>
            </a:r>
            <a:endParaRPr lang="it-IT" sz="1400" dirty="0" smtClean="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copia della delibera di concessione della garanzia del soggetto richiedente</a:t>
            </a:r>
            <a:r>
              <a:rPr lang="it-IT" sz="1400" dirty="0" smtClean="0">
                <a:latin typeface="Arial" panose="020B0604020202020204" pitchFamily="34" charset="0"/>
                <a:ea typeface="ＭＳ Ｐゴシック"/>
                <a:cs typeface="Arial" panose="020B0604020202020204" pitchFamily="34" charset="0"/>
              </a:rPr>
              <a:t>;</a:t>
            </a:r>
          </a:p>
          <a:p>
            <a:pPr marL="285750" lvl="1" indent="-285750" algn="just">
              <a:buClr>
                <a:srgbClr val="009A6A"/>
              </a:buClr>
              <a:buFont typeface="Wingdings" panose="05000000000000000000" pitchFamily="2" charset="2"/>
              <a:buChar char="Ø"/>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copia della delibera di concessione dell’operazione finanziaria</a:t>
            </a:r>
            <a:r>
              <a:rPr lang="it-IT" sz="1400" dirty="0" smtClean="0">
                <a:latin typeface="Arial" panose="020B0604020202020204" pitchFamily="34" charset="0"/>
                <a:ea typeface="ＭＳ Ｐゴシック"/>
                <a:cs typeface="Arial" panose="020B0604020202020204" pitchFamily="34" charset="0"/>
              </a:rPr>
              <a:t>;</a:t>
            </a:r>
          </a:p>
          <a:p>
            <a:pPr marL="285750" lvl="1" indent="-285750" algn="just">
              <a:buClr>
                <a:srgbClr val="009A6A"/>
              </a:buClr>
              <a:buFont typeface="Wingdings" panose="05000000000000000000" pitchFamily="2" charset="2"/>
              <a:buChar char="Ø"/>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copia dell’atto attestante il perfezionamento dell’operazione finanziaria</a:t>
            </a:r>
            <a:r>
              <a:rPr lang="it-IT" sz="1400" dirty="0" smtClean="0">
                <a:latin typeface="Arial" panose="020B0604020202020204" pitchFamily="34" charset="0"/>
                <a:ea typeface="ＭＳ Ｐゴシック"/>
                <a:cs typeface="Arial" panose="020B0604020202020204" pitchFamily="34" charset="0"/>
              </a:rPr>
              <a:t>;</a:t>
            </a:r>
          </a:p>
          <a:p>
            <a:pPr marL="285750" lvl="1" indent="-285750" algn="just">
              <a:buClr>
                <a:srgbClr val="009A6A"/>
              </a:buClr>
              <a:buFont typeface="Wingdings" panose="05000000000000000000" pitchFamily="2" charset="2"/>
              <a:buChar char="Ø"/>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copia della documentazione relativa alla specifica tipologia dell’operazione finanziaria</a:t>
            </a:r>
            <a:r>
              <a:rPr lang="it-IT" sz="1400" dirty="0" smtClean="0">
                <a:latin typeface="Arial" panose="020B0604020202020204" pitchFamily="34" charset="0"/>
                <a:ea typeface="ＭＳ Ｐゴシック"/>
                <a:cs typeface="Arial" panose="020B0604020202020204" pitchFamily="34" charset="0"/>
              </a:rPr>
              <a:t>;</a:t>
            </a:r>
          </a:p>
          <a:p>
            <a:pPr marL="285750" lvl="1" indent="-285750" algn="just">
              <a:buClr>
                <a:srgbClr val="009A6A"/>
              </a:buClr>
              <a:buFont typeface="Wingdings" panose="05000000000000000000" pitchFamily="2" charset="2"/>
              <a:buChar char="Ø"/>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documentazione comprovante che il soggetto beneficiario finale non presentava, alla data di presentazione della richiesta di ammissione alla garanzia, esposizioni  nei confronti del sistema classificate come sofferenze e esposizioni nei confronti del soggetto finanziatore classificate come inadempienze probabili, come scadute e/o sconfinanti deteriorate (Centrale Rischi) </a:t>
            </a:r>
            <a:endParaRPr lang="it-IT" sz="1400" dirty="0" smtClean="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per le operazioni finanziarie ammesse ai sensi del modello di valutazione, </a:t>
            </a:r>
            <a:r>
              <a:rPr lang="it-IT" sz="1400" b="1" u="sng" dirty="0">
                <a:solidFill>
                  <a:srgbClr val="007D57"/>
                </a:solidFill>
                <a:latin typeface="Arial" panose="020B0604020202020204" pitchFamily="34" charset="0"/>
                <a:ea typeface="ＭＳ Ｐゴシック"/>
                <a:cs typeface="Arial" panose="020B0604020202020204" pitchFamily="34" charset="0"/>
              </a:rPr>
              <a:t>solo ed esclusivamente in caso di inserimento manuale</a:t>
            </a:r>
            <a:r>
              <a:rPr lang="it-IT" sz="1400" dirty="0">
                <a:latin typeface="Arial" panose="020B0604020202020204" pitchFamily="34" charset="0"/>
                <a:ea typeface="ＭＳ Ｐゴシック"/>
                <a:cs typeface="Arial" panose="020B0604020202020204" pitchFamily="34" charset="0"/>
              </a:rPr>
              <a:t>, copia della documentazione contabile utilizzata dal soggetto richiedente per alimentare il modulo economico finanziario e copia della documentazione utilizzata per alimentare il modulo </a:t>
            </a:r>
            <a:r>
              <a:rPr lang="it-IT" sz="1400" dirty="0" err="1">
                <a:latin typeface="Arial" panose="020B0604020202020204" pitchFamily="34" charset="0"/>
                <a:ea typeface="ＭＳ Ｐゴシック"/>
                <a:cs typeface="Arial" panose="020B0604020202020204" pitchFamily="34" charset="0"/>
              </a:rPr>
              <a:t>andamentale</a:t>
            </a:r>
            <a:endParaRPr lang="it-IT" sz="1400" dirty="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375144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49087" y="2224216"/>
            <a:ext cx="10786654" cy="964754"/>
          </a:xfrm>
        </p:spPr>
        <p:txBody>
          <a:bodyPr anchor="ctr" anchorCtr="0">
            <a:normAutofit/>
          </a:bodyPr>
          <a:lstStyle/>
          <a:p>
            <a:pPr lvl="0" algn="ctr" eaLnBrk="0" fontAlgn="base" hangingPunct="0">
              <a:lnSpc>
                <a:spcPct val="100000"/>
              </a:lnSpc>
              <a:spcBef>
                <a:spcPct val="20000"/>
              </a:spcBef>
              <a:spcAft>
                <a:spcPct val="0"/>
              </a:spcAft>
              <a:tabLst>
                <a:tab pos="901700" algn="l"/>
              </a:tabLst>
              <a:defRPr/>
            </a:pPr>
            <a:r>
              <a:rPr lang="it-IT" sz="4000" dirty="0">
                <a:latin typeface="Calibri" panose="020F0502020204030204" pitchFamily="34" charset="0"/>
                <a:cs typeface="Calibri" panose="020F0502020204030204" pitchFamily="34" charset="0"/>
              </a:rPr>
              <a:t>Procedura di escussione della Garanzia</a:t>
            </a:r>
          </a:p>
        </p:txBody>
      </p:sp>
    </p:spTree>
    <p:extLst>
      <p:ext uri="{BB962C8B-B14F-4D97-AF65-F5344CB8AC3E}">
        <p14:creationId xmlns:p14="http://schemas.microsoft.com/office/powerpoint/2010/main" val="3558220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29</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383617"/>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Richiesta di escussione della garanzia</a:t>
            </a:r>
          </a:p>
        </p:txBody>
      </p:sp>
      <p:sp>
        <p:nvSpPr>
          <p:cNvPr id="7" name="CasellaDiTesto 6"/>
          <p:cNvSpPr txBox="1"/>
          <p:nvPr/>
        </p:nvSpPr>
        <p:spPr>
          <a:xfrm>
            <a:off x="1015614" y="1413211"/>
            <a:ext cx="2160240" cy="1384995"/>
          </a:xfrm>
          <a:prstGeom prst="rect">
            <a:avLst/>
          </a:prstGeom>
          <a:noFill/>
          <a:ln w="28575">
            <a:solidFill>
              <a:srgbClr val="009A6A"/>
            </a:solidFill>
          </a:ln>
        </p:spPr>
        <p:txBody>
          <a:bodyPr wrap="square" rtlCol="0">
            <a:spAutoFit/>
          </a:bodyPr>
          <a:lstStyle/>
          <a:p>
            <a:pPr algn="ctr"/>
            <a:r>
              <a:rPr lang="it-IT" sz="1200" b="1" dirty="0" smtClean="0">
                <a:solidFill>
                  <a:srgbClr val="009A6A"/>
                </a:solidFill>
              </a:rPr>
              <a:t>EVENTI DI RISCHIO</a:t>
            </a:r>
          </a:p>
          <a:p>
            <a:pPr marL="285750" indent="-285750">
              <a:buFont typeface="Arial" panose="020B0604020202020204" pitchFamily="34" charset="0"/>
              <a:buChar char="•"/>
            </a:pPr>
            <a:r>
              <a:rPr lang="it-IT" sz="1200" b="0" dirty="0" smtClean="0"/>
              <a:t>Fin. </a:t>
            </a:r>
            <a:r>
              <a:rPr lang="it-IT" sz="1200" b="0" dirty="0"/>
              <a:t>c</a:t>
            </a:r>
            <a:r>
              <a:rPr lang="it-IT" sz="1200" b="0" dirty="0" smtClean="0"/>
              <a:t>on p.a.: rata scaduta da oltre 90 gg</a:t>
            </a:r>
          </a:p>
          <a:p>
            <a:pPr marL="285750" indent="-285750">
              <a:buFont typeface="Arial" panose="020B0604020202020204" pitchFamily="34" charset="0"/>
              <a:buChar char="•"/>
            </a:pPr>
            <a:r>
              <a:rPr lang="it-IT" sz="1200" b="0" dirty="0" smtClean="0"/>
              <a:t>Fin. Senza p.a.: invio revoca prima della scadenza o mancato rientro a scadenza</a:t>
            </a:r>
            <a:endParaRPr lang="it-IT" sz="1200" b="0" dirty="0"/>
          </a:p>
        </p:txBody>
      </p:sp>
      <p:sp>
        <p:nvSpPr>
          <p:cNvPr id="8" name="CasellaDiTesto 7"/>
          <p:cNvSpPr txBox="1"/>
          <p:nvPr/>
        </p:nvSpPr>
        <p:spPr>
          <a:xfrm>
            <a:off x="1004332" y="3240850"/>
            <a:ext cx="2160240" cy="461665"/>
          </a:xfrm>
          <a:prstGeom prst="rect">
            <a:avLst/>
          </a:prstGeom>
          <a:noFill/>
          <a:ln w="28575">
            <a:solidFill>
              <a:srgbClr val="009A6A"/>
            </a:solidFill>
          </a:ln>
        </p:spPr>
        <p:txBody>
          <a:bodyPr wrap="square" rtlCol="0">
            <a:spAutoFit/>
          </a:bodyPr>
          <a:lstStyle/>
          <a:p>
            <a:pPr algn="ctr"/>
            <a:r>
              <a:rPr lang="it-IT" sz="1200" b="1" dirty="0">
                <a:solidFill>
                  <a:srgbClr val="009A6A"/>
                </a:solidFill>
              </a:rPr>
              <a:t>EVENTI DI RISCHIO</a:t>
            </a:r>
          </a:p>
          <a:p>
            <a:pPr marL="171450" indent="-171450">
              <a:buFont typeface="Arial" panose="020B0604020202020204" pitchFamily="34" charset="0"/>
              <a:buChar char="•"/>
            </a:pPr>
            <a:r>
              <a:rPr lang="it-IT" sz="1200" b="0" dirty="0"/>
              <a:t> </a:t>
            </a:r>
            <a:r>
              <a:rPr lang="it-IT" sz="1200" b="0" dirty="0" smtClean="0"/>
              <a:t>  Proposta transattiva</a:t>
            </a:r>
            <a:endParaRPr lang="it-IT" sz="1200" b="0" dirty="0"/>
          </a:p>
        </p:txBody>
      </p:sp>
      <p:sp>
        <p:nvSpPr>
          <p:cNvPr id="9" name="CasellaDiTesto 8"/>
          <p:cNvSpPr txBox="1"/>
          <p:nvPr/>
        </p:nvSpPr>
        <p:spPr>
          <a:xfrm>
            <a:off x="1004332" y="4670845"/>
            <a:ext cx="2104556" cy="1015663"/>
          </a:xfrm>
          <a:prstGeom prst="rect">
            <a:avLst/>
          </a:prstGeom>
          <a:noFill/>
          <a:ln w="28575">
            <a:solidFill>
              <a:srgbClr val="009A6A"/>
            </a:solidFill>
          </a:ln>
        </p:spPr>
        <p:txBody>
          <a:bodyPr wrap="square" rtlCol="0">
            <a:spAutoFit/>
          </a:bodyPr>
          <a:lstStyle/>
          <a:p>
            <a:pPr algn="ctr"/>
            <a:r>
              <a:rPr lang="it-IT" sz="1200" b="1" dirty="0">
                <a:solidFill>
                  <a:srgbClr val="009A6A"/>
                </a:solidFill>
              </a:rPr>
              <a:t>EVENTI DI RISCHIO</a:t>
            </a:r>
          </a:p>
          <a:p>
            <a:pPr marL="171450" indent="-171450">
              <a:buFont typeface="Arial" panose="020B0604020202020204" pitchFamily="34" charset="0"/>
              <a:buChar char="•"/>
            </a:pPr>
            <a:r>
              <a:rPr lang="it-IT" sz="1200" b="0" dirty="0"/>
              <a:t> </a:t>
            </a:r>
            <a:r>
              <a:rPr lang="it-IT" sz="1200" b="0" dirty="0" smtClean="0"/>
              <a:t>  Ammissione a procedura concorsuale (data di iscrizione nel registro delle imprese)</a:t>
            </a:r>
            <a:endParaRPr lang="it-IT" sz="1200" b="0" dirty="0"/>
          </a:p>
        </p:txBody>
      </p:sp>
      <p:sp>
        <p:nvSpPr>
          <p:cNvPr id="10" name="CasellaDiTesto 9"/>
          <p:cNvSpPr txBox="1"/>
          <p:nvPr/>
        </p:nvSpPr>
        <p:spPr>
          <a:xfrm>
            <a:off x="3884094" y="1292568"/>
            <a:ext cx="1296144" cy="1200329"/>
          </a:xfrm>
          <a:prstGeom prst="rect">
            <a:avLst/>
          </a:prstGeom>
          <a:noFill/>
          <a:ln w="28575">
            <a:solidFill>
              <a:srgbClr val="009A6A"/>
            </a:solidFill>
          </a:ln>
        </p:spPr>
        <p:txBody>
          <a:bodyPr wrap="square" rtlCol="0">
            <a:spAutoFit/>
          </a:bodyPr>
          <a:lstStyle/>
          <a:p>
            <a:r>
              <a:rPr lang="it-IT" sz="1200" b="0" dirty="0" smtClean="0"/>
              <a:t>Comunicazione primo evento entro 3 (o 4 mesi in caso di riassicurazione/controgaranzia)</a:t>
            </a:r>
            <a:endParaRPr lang="it-IT" sz="1200" b="0" dirty="0"/>
          </a:p>
        </p:txBody>
      </p:sp>
      <p:sp>
        <p:nvSpPr>
          <p:cNvPr id="11" name="CasellaDiTesto 10"/>
          <p:cNvSpPr txBox="1"/>
          <p:nvPr/>
        </p:nvSpPr>
        <p:spPr>
          <a:xfrm>
            <a:off x="3884652" y="2866969"/>
            <a:ext cx="1295586" cy="1569660"/>
          </a:xfrm>
          <a:prstGeom prst="rect">
            <a:avLst/>
          </a:prstGeom>
          <a:noFill/>
          <a:ln w="28575">
            <a:solidFill>
              <a:srgbClr val="009A6A"/>
            </a:solidFill>
          </a:ln>
        </p:spPr>
        <p:txBody>
          <a:bodyPr wrap="square" rtlCol="0">
            <a:spAutoFit/>
          </a:bodyPr>
          <a:lstStyle/>
          <a:p>
            <a:r>
              <a:rPr lang="it-IT" sz="1200" b="0" dirty="0" smtClean="0"/>
              <a:t>Comunicazione entro 3 </a:t>
            </a:r>
            <a:r>
              <a:rPr lang="it-IT" sz="1200" b="0" dirty="0"/>
              <a:t>(o 4 mesi in caso di riassicurazione/controgaranzia</a:t>
            </a:r>
            <a:r>
              <a:rPr lang="it-IT" sz="1200" b="0" dirty="0" smtClean="0"/>
              <a:t>) </a:t>
            </a:r>
            <a:r>
              <a:rPr lang="it-IT" sz="1200" b="0" dirty="0"/>
              <a:t>anche se non primo evento</a:t>
            </a:r>
          </a:p>
          <a:p>
            <a:endParaRPr lang="it-IT" sz="1200" b="0" dirty="0"/>
          </a:p>
        </p:txBody>
      </p:sp>
      <p:sp>
        <p:nvSpPr>
          <p:cNvPr id="12" name="CasellaDiTesto 11"/>
          <p:cNvSpPr txBox="1"/>
          <p:nvPr/>
        </p:nvSpPr>
        <p:spPr>
          <a:xfrm>
            <a:off x="3886851" y="4543251"/>
            <a:ext cx="1296144" cy="1384995"/>
          </a:xfrm>
          <a:prstGeom prst="rect">
            <a:avLst/>
          </a:prstGeom>
          <a:noFill/>
          <a:ln w="28575">
            <a:solidFill>
              <a:srgbClr val="009A6A"/>
            </a:solidFill>
          </a:ln>
        </p:spPr>
        <p:txBody>
          <a:bodyPr wrap="square" rtlCol="0">
            <a:spAutoFit/>
          </a:bodyPr>
          <a:lstStyle/>
          <a:p>
            <a:r>
              <a:rPr lang="it-IT" sz="1200" b="0" dirty="0" smtClean="0"/>
              <a:t>Comunicazione </a:t>
            </a:r>
            <a:r>
              <a:rPr lang="it-IT" sz="1200" b="1" u="sng" dirty="0" smtClean="0">
                <a:solidFill>
                  <a:srgbClr val="009A6A"/>
                </a:solidFill>
              </a:rPr>
              <a:t>entro 6 (o 7 mesi </a:t>
            </a:r>
            <a:r>
              <a:rPr lang="it-IT" sz="1200" b="0" dirty="0"/>
              <a:t>in caso di </a:t>
            </a:r>
            <a:r>
              <a:rPr lang="it-IT" sz="1200" b="0" dirty="0" smtClean="0"/>
              <a:t>riassicurazione/controgaranzia) anche se non primo evento</a:t>
            </a:r>
            <a:endParaRPr lang="it-IT" sz="1200" b="0" dirty="0"/>
          </a:p>
        </p:txBody>
      </p:sp>
      <p:sp>
        <p:nvSpPr>
          <p:cNvPr id="13" name="CasellaDiTesto 12"/>
          <p:cNvSpPr txBox="1"/>
          <p:nvPr/>
        </p:nvSpPr>
        <p:spPr>
          <a:xfrm>
            <a:off x="5834348" y="2492897"/>
            <a:ext cx="1512168" cy="2123658"/>
          </a:xfrm>
          <a:prstGeom prst="rect">
            <a:avLst/>
          </a:prstGeom>
          <a:noFill/>
          <a:ln w="28575">
            <a:solidFill>
              <a:srgbClr val="009A6A"/>
            </a:solidFill>
          </a:ln>
        </p:spPr>
        <p:txBody>
          <a:bodyPr wrap="square" rtlCol="0">
            <a:spAutoFit/>
          </a:bodyPr>
          <a:lstStyle/>
          <a:p>
            <a:pPr algn="ctr"/>
            <a:r>
              <a:rPr lang="it-IT" sz="1200" b="1" dirty="0">
                <a:solidFill>
                  <a:srgbClr val="009A6A"/>
                </a:solidFill>
              </a:rPr>
              <a:t>AVVIO AZIONI DI RECUPERO</a:t>
            </a:r>
          </a:p>
          <a:p>
            <a:r>
              <a:rPr lang="it-IT" sz="1200" b="0" dirty="0" smtClean="0"/>
              <a:t>Solo in caso di procedura concorsuale deve essere effettuato </a:t>
            </a:r>
            <a:r>
              <a:rPr lang="it-IT" sz="1200" b="1" dirty="0" smtClean="0">
                <a:solidFill>
                  <a:srgbClr val="009A6A"/>
                </a:solidFill>
              </a:rPr>
              <a:t>entro 6 </a:t>
            </a:r>
            <a:r>
              <a:rPr lang="it-IT" sz="1200" b="1" u="sng" dirty="0">
                <a:solidFill>
                  <a:srgbClr val="009A6A"/>
                </a:solidFill>
              </a:rPr>
              <a:t>(o </a:t>
            </a:r>
            <a:r>
              <a:rPr lang="it-IT" sz="1200" b="1" u="sng" dirty="0" smtClean="0">
                <a:solidFill>
                  <a:srgbClr val="009A6A"/>
                </a:solidFill>
              </a:rPr>
              <a:t>7mesi) </a:t>
            </a:r>
            <a:r>
              <a:rPr lang="it-IT" sz="1200" b="0" dirty="0"/>
              <a:t>in caso di riassicurazione</a:t>
            </a:r>
            <a:r>
              <a:rPr lang="it-IT" sz="1200" b="0" dirty="0" smtClean="0"/>
              <a:t>/ controgaranzia) dall’ammissione</a:t>
            </a:r>
            <a:endParaRPr lang="it-IT" sz="1200" b="0" dirty="0"/>
          </a:p>
        </p:txBody>
      </p:sp>
      <p:sp>
        <p:nvSpPr>
          <p:cNvPr id="14" name="CasellaDiTesto 13"/>
          <p:cNvSpPr txBox="1"/>
          <p:nvPr/>
        </p:nvSpPr>
        <p:spPr>
          <a:xfrm>
            <a:off x="8024651" y="1892732"/>
            <a:ext cx="1800200" cy="1938992"/>
          </a:xfrm>
          <a:prstGeom prst="rect">
            <a:avLst/>
          </a:prstGeom>
          <a:noFill/>
          <a:ln w="28575">
            <a:solidFill>
              <a:srgbClr val="009A6A"/>
            </a:solidFill>
          </a:ln>
        </p:spPr>
        <p:txBody>
          <a:bodyPr wrap="square" rtlCol="0">
            <a:spAutoFit/>
          </a:bodyPr>
          <a:lstStyle/>
          <a:p>
            <a:pPr algn="ctr"/>
            <a:r>
              <a:rPr lang="it-IT" sz="1200" b="1" dirty="0">
                <a:solidFill>
                  <a:srgbClr val="009A6A"/>
                </a:solidFill>
              </a:rPr>
              <a:t>RICHIESTA DI ATTIVAZIONE</a:t>
            </a:r>
          </a:p>
          <a:p>
            <a:pPr marL="285750" indent="-285750">
              <a:buFontTx/>
              <a:buChar char="-"/>
            </a:pPr>
            <a:r>
              <a:rPr lang="it-IT" sz="1200" b="0" dirty="0"/>
              <a:t>Entro 9 mesi dall’evento di </a:t>
            </a:r>
            <a:r>
              <a:rPr lang="it-IT" sz="1200" b="0" dirty="0" smtClean="0"/>
              <a:t>rischio </a:t>
            </a:r>
            <a:r>
              <a:rPr lang="it-IT" sz="1200" b="0" dirty="0"/>
              <a:t>per le operazioni senza p.amm</a:t>
            </a:r>
          </a:p>
          <a:p>
            <a:pPr marL="285750" indent="-285750">
              <a:buFontTx/>
              <a:buChar char="-"/>
            </a:pPr>
            <a:r>
              <a:rPr lang="it-IT" sz="1200" b="0" dirty="0"/>
              <a:t>Entro 18 mesi dall’evento di rischio per le operazioni con </a:t>
            </a:r>
            <a:r>
              <a:rPr lang="it-IT" sz="1200" b="0" dirty="0" smtClean="0"/>
              <a:t>p.amm</a:t>
            </a:r>
            <a:endParaRPr lang="it-IT" sz="1200" b="0" dirty="0"/>
          </a:p>
        </p:txBody>
      </p:sp>
      <p:cxnSp>
        <p:nvCxnSpPr>
          <p:cNvPr id="15" name="Connettore 2 14"/>
          <p:cNvCxnSpPr>
            <a:stCxn id="7" idx="3"/>
            <a:endCxn id="10" idx="1"/>
          </p:cNvCxnSpPr>
          <p:nvPr/>
        </p:nvCxnSpPr>
        <p:spPr bwMode="auto">
          <a:xfrm flipV="1">
            <a:off x="3175854" y="1892733"/>
            <a:ext cx="708240" cy="212976"/>
          </a:xfrm>
          <a:prstGeom prst="straightConnector1">
            <a:avLst/>
          </a:prstGeom>
          <a:noFill/>
          <a:ln w="9525" cap="flat" cmpd="sng" algn="ctr">
            <a:solidFill>
              <a:srgbClr val="009A6A"/>
            </a:solidFill>
            <a:prstDash val="solid"/>
            <a:round/>
            <a:headEnd type="none" w="med" len="med"/>
            <a:tailEnd type="triangle"/>
          </a:ln>
          <a:effectLst/>
        </p:spPr>
      </p:cxnSp>
      <p:cxnSp>
        <p:nvCxnSpPr>
          <p:cNvPr id="16" name="Connettore 2 15"/>
          <p:cNvCxnSpPr>
            <a:stCxn id="8" idx="3"/>
          </p:cNvCxnSpPr>
          <p:nvPr/>
        </p:nvCxnSpPr>
        <p:spPr bwMode="auto">
          <a:xfrm flipV="1">
            <a:off x="3164572" y="3471463"/>
            <a:ext cx="664921" cy="220"/>
          </a:xfrm>
          <a:prstGeom prst="straightConnector1">
            <a:avLst/>
          </a:prstGeom>
          <a:noFill/>
          <a:ln w="9525" cap="flat" cmpd="sng" algn="ctr">
            <a:solidFill>
              <a:srgbClr val="009A6A"/>
            </a:solidFill>
            <a:prstDash val="solid"/>
            <a:round/>
            <a:headEnd type="none" w="med" len="med"/>
            <a:tailEnd type="triangle"/>
          </a:ln>
          <a:effectLst/>
        </p:spPr>
      </p:cxnSp>
      <p:cxnSp>
        <p:nvCxnSpPr>
          <p:cNvPr id="17" name="Connettore 2 16"/>
          <p:cNvCxnSpPr/>
          <p:nvPr/>
        </p:nvCxnSpPr>
        <p:spPr bwMode="auto">
          <a:xfrm>
            <a:off x="3108888" y="5053914"/>
            <a:ext cx="748665" cy="19872"/>
          </a:xfrm>
          <a:prstGeom prst="straightConnector1">
            <a:avLst/>
          </a:prstGeom>
          <a:noFill/>
          <a:ln w="9525" cap="flat" cmpd="sng" algn="ctr">
            <a:solidFill>
              <a:srgbClr val="009A6A"/>
            </a:solidFill>
            <a:prstDash val="solid"/>
            <a:round/>
            <a:headEnd type="none" w="med" len="med"/>
            <a:tailEnd type="triangle"/>
          </a:ln>
          <a:effectLst/>
        </p:spPr>
      </p:cxnSp>
      <p:cxnSp>
        <p:nvCxnSpPr>
          <p:cNvPr id="18" name="Connettore 2 17"/>
          <p:cNvCxnSpPr/>
          <p:nvPr/>
        </p:nvCxnSpPr>
        <p:spPr bwMode="auto">
          <a:xfrm flipV="1">
            <a:off x="5235397" y="4324865"/>
            <a:ext cx="553036" cy="470919"/>
          </a:xfrm>
          <a:prstGeom prst="straightConnector1">
            <a:avLst/>
          </a:prstGeom>
          <a:noFill/>
          <a:ln w="9525" cap="flat" cmpd="sng" algn="ctr">
            <a:solidFill>
              <a:srgbClr val="009A6A"/>
            </a:solidFill>
            <a:prstDash val="solid"/>
            <a:round/>
            <a:headEnd type="none" w="med" len="med"/>
            <a:tailEnd type="triangle"/>
          </a:ln>
          <a:effectLst/>
        </p:spPr>
      </p:cxnSp>
      <p:cxnSp>
        <p:nvCxnSpPr>
          <p:cNvPr id="21" name="Connettore 2 20"/>
          <p:cNvCxnSpPr/>
          <p:nvPr/>
        </p:nvCxnSpPr>
        <p:spPr bwMode="auto">
          <a:xfrm flipV="1">
            <a:off x="5250812" y="3443808"/>
            <a:ext cx="470146" cy="8674"/>
          </a:xfrm>
          <a:prstGeom prst="straightConnector1">
            <a:avLst/>
          </a:prstGeom>
          <a:noFill/>
          <a:ln w="9525" cap="flat" cmpd="sng" algn="ctr">
            <a:solidFill>
              <a:srgbClr val="009A6A"/>
            </a:solidFill>
            <a:prstDash val="solid"/>
            <a:round/>
            <a:headEnd type="none" w="med" len="med"/>
            <a:tailEnd type="triangle"/>
          </a:ln>
          <a:effectLst/>
        </p:spPr>
      </p:cxnSp>
      <p:cxnSp>
        <p:nvCxnSpPr>
          <p:cNvPr id="22" name="Connettore 2 21"/>
          <p:cNvCxnSpPr/>
          <p:nvPr/>
        </p:nvCxnSpPr>
        <p:spPr bwMode="auto">
          <a:xfrm>
            <a:off x="5196598" y="2121350"/>
            <a:ext cx="555671" cy="578678"/>
          </a:xfrm>
          <a:prstGeom prst="straightConnector1">
            <a:avLst/>
          </a:prstGeom>
          <a:noFill/>
          <a:ln w="9525" cap="flat" cmpd="sng" algn="ctr">
            <a:solidFill>
              <a:srgbClr val="009A6A"/>
            </a:solidFill>
            <a:prstDash val="solid"/>
            <a:round/>
            <a:headEnd type="none" w="med" len="med"/>
            <a:tailEnd type="triangle"/>
          </a:ln>
          <a:effectLst/>
        </p:spPr>
      </p:cxnSp>
      <p:cxnSp>
        <p:nvCxnSpPr>
          <p:cNvPr id="23" name="Connettore 2 22"/>
          <p:cNvCxnSpPr/>
          <p:nvPr/>
        </p:nvCxnSpPr>
        <p:spPr bwMode="auto">
          <a:xfrm flipV="1">
            <a:off x="7423156" y="3129713"/>
            <a:ext cx="579774" cy="341750"/>
          </a:xfrm>
          <a:prstGeom prst="straightConnector1">
            <a:avLst/>
          </a:prstGeom>
          <a:noFill/>
          <a:ln w="9525" cap="flat" cmpd="sng" algn="ctr">
            <a:solidFill>
              <a:srgbClr val="009A6A"/>
            </a:solidFill>
            <a:prstDash val="solid"/>
            <a:round/>
            <a:headEnd type="none" w="med" len="med"/>
            <a:tailEnd type="triangle"/>
          </a:ln>
          <a:effectLst/>
        </p:spPr>
      </p:cxnSp>
      <p:sp>
        <p:nvSpPr>
          <p:cNvPr id="36" name="CasellaDiTesto 35"/>
          <p:cNvSpPr txBox="1"/>
          <p:nvPr/>
        </p:nvSpPr>
        <p:spPr>
          <a:xfrm>
            <a:off x="5720958" y="4990304"/>
            <a:ext cx="5066782" cy="1247211"/>
          </a:xfrm>
          <a:prstGeom prst="rect">
            <a:avLst/>
          </a:pr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defPPr>
              <a:defRPr lang="it-IT"/>
            </a:defPPr>
            <a:lvl1pPr algn="just">
              <a:defRPr sz="1400">
                <a:solidFill>
                  <a:schemeClr val="bg1"/>
                </a:solidFill>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Il termine per la richiesta di attivazione decorre dal primo evento di rischio verificatosi; nel solo caso di ammissione a procedura concorsuale il termine per richiedere l’attivazione decorre dalla data di tale evento.</a:t>
            </a:r>
          </a:p>
        </p:txBody>
      </p:sp>
    </p:spTree>
    <p:extLst>
      <p:ext uri="{BB962C8B-B14F-4D97-AF65-F5344CB8AC3E}">
        <p14:creationId xmlns:p14="http://schemas.microsoft.com/office/powerpoint/2010/main" val="1661568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3</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6" name="object 2"/>
          <p:cNvSpPr txBox="1"/>
          <p:nvPr/>
        </p:nvSpPr>
        <p:spPr>
          <a:xfrm>
            <a:off x="994334" y="599865"/>
            <a:ext cx="8076565" cy="265073"/>
          </a:xfrm>
          <a:prstGeom prst="rect">
            <a:avLst/>
          </a:prstGeom>
        </p:spPr>
        <p:txBody>
          <a:bodyPr vert="horz" wrap="square" lIns="0" tIns="0" rIns="0" bIns="0" rtlCol="0">
            <a:spAutoFit/>
          </a:bodyPr>
          <a:lstStyle/>
          <a:p>
            <a:pPr marL="12700" fontAlgn="base">
              <a:lnSpc>
                <a:spcPts val="1680"/>
              </a:lnSpc>
              <a:spcBef>
                <a:spcPts val="350"/>
              </a:spcBef>
              <a:spcAft>
                <a:spcPct val="0"/>
              </a:spcAft>
            </a:pPr>
            <a:r>
              <a:rPr lang="it-IT" sz="3000" b="1" dirty="0">
                <a:solidFill>
                  <a:srgbClr val="007D57"/>
                </a:solidFill>
                <a:ea typeface="+mj-ea"/>
                <a:cs typeface="+mj-cs"/>
              </a:rPr>
              <a:t>Gli obiettivi</a:t>
            </a:r>
            <a:endParaRPr sz="3000" b="1" dirty="0">
              <a:solidFill>
                <a:srgbClr val="007D57"/>
              </a:solidFill>
              <a:ea typeface="+mj-ea"/>
              <a:cs typeface="+mj-cs"/>
            </a:endParaRPr>
          </a:p>
        </p:txBody>
      </p:sp>
      <p:grpSp>
        <p:nvGrpSpPr>
          <p:cNvPr id="7" name="Gruppo 6"/>
          <p:cNvGrpSpPr/>
          <p:nvPr/>
        </p:nvGrpSpPr>
        <p:grpSpPr>
          <a:xfrm>
            <a:off x="828613" y="1097880"/>
            <a:ext cx="8063866" cy="1289804"/>
            <a:chOff x="828613" y="1429803"/>
            <a:chExt cx="8063866" cy="1135101"/>
          </a:xfrm>
        </p:grpSpPr>
        <p:sp>
          <p:nvSpPr>
            <p:cNvPr id="8" name="object 31"/>
            <p:cNvSpPr/>
            <p:nvPr/>
          </p:nvSpPr>
          <p:spPr>
            <a:xfrm>
              <a:off x="828613" y="1429803"/>
              <a:ext cx="2663952" cy="855231"/>
            </a:xfrm>
            <a:custGeom>
              <a:avLst/>
              <a:gdLst/>
              <a:ahLst/>
              <a:cxnLst/>
              <a:rect l="l" t="t" r="r" b="b"/>
              <a:pathLst>
                <a:path w="2663952" h="914400">
                  <a:moveTo>
                    <a:pt x="0" y="914400"/>
                  </a:moveTo>
                  <a:lnTo>
                    <a:pt x="2663952" y="914400"/>
                  </a:lnTo>
                  <a:lnTo>
                    <a:pt x="2663952" y="0"/>
                  </a:lnTo>
                  <a:lnTo>
                    <a:pt x="0" y="0"/>
                  </a:lnTo>
                  <a:lnTo>
                    <a:pt x="0" y="914400"/>
                  </a:lnTo>
                  <a:close/>
                </a:path>
              </a:pathLst>
            </a:cu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endParaRPr sz="1400" dirty="0">
                <a:solidFill>
                  <a:schemeClr val="bg1"/>
                </a:solidFill>
                <a:cs typeface="Arial" panose="020B0604020202020204" pitchFamily="34" charset="0"/>
              </a:endParaRPr>
            </a:p>
          </p:txBody>
        </p:sp>
        <p:sp>
          <p:nvSpPr>
            <p:cNvPr id="10" name="object 21"/>
            <p:cNvSpPr/>
            <p:nvPr/>
          </p:nvSpPr>
          <p:spPr>
            <a:xfrm>
              <a:off x="3629389" y="1703971"/>
              <a:ext cx="432816" cy="484632"/>
            </a:xfrm>
            <a:custGeom>
              <a:avLst/>
              <a:gdLst/>
              <a:ahLst/>
              <a:cxnLst/>
              <a:rect l="l" t="t" r="r" b="b"/>
              <a:pathLst>
                <a:path w="432816" h="484632">
                  <a:moveTo>
                    <a:pt x="216408" y="363474"/>
                  </a:moveTo>
                  <a:lnTo>
                    <a:pt x="216408" y="484632"/>
                  </a:lnTo>
                  <a:lnTo>
                    <a:pt x="432816" y="242316"/>
                  </a:lnTo>
                  <a:lnTo>
                    <a:pt x="216408" y="0"/>
                  </a:lnTo>
                  <a:lnTo>
                    <a:pt x="216408" y="121158"/>
                  </a:lnTo>
                  <a:lnTo>
                    <a:pt x="0" y="121158"/>
                  </a:lnTo>
                  <a:lnTo>
                    <a:pt x="0" y="363474"/>
                  </a:lnTo>
                  <a:lnTo>
                    <a:pt x="216408" y="363474"/>
                  </a:lnTo>
                  <a:close/>
                </a:path>
              </a:pathLst>
            </a:cu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endParaRPr sz="1400" dirty="0">
                <a:solidFill>
                  <a:schemeClr val="bg1"/>
                </a:solidFill>
                <a:cs typeface="Arial" panose="020B0604020202020204" pitchFamily="34" charset="0"/>
              </a:endParaRPr>
            </a:p>
          </p:txBody>
        </p:sp>
        <p:sp>
          <p:nvSpPr>
            <p:cNvPr id="11" name="object 7"/>
            <p:cNvSpPr txBox="1"/>
            <p:nvPr/>
          </p:nvSpPr>
          <p:spPr>
            <a:xfrm>
              <a:off x="4213416" y="1484784"/>
              <a:ext cx="4679063" cy="1080120"/>
            </a:xfrm>
            <a:prstGeom prst="rect">
              <a:avLst/>
            </a:prstGeom>
          </p:spPr>
          <p:txBody>
            <a:bodyPr wrap="square" lIns="0" tIns="0" rIns="0" bIns="0" rtlCol="0">
              <a:noAutofit/>
            </a:bodyPr>
            <a:lstStyle/>
            <a:p>
              <a:pPr marL="91439" marR="64214" algn="just" fontAlgn="base">
                <a:lnSpc>
                  <a:spcPct val="100021"/>
                </a:lnSpc>
                <a:spcBef>
                  <a:spcPts val="35"/>
                </a:spcBef>
                <a:spcAft>
                  <a:spcPct val="0"/>
                </a:spcAft>
              </a:pPr>
              <a:r>
                <a:rPr sz="1200" dirty="0">
                  <a:latin typeface="Arial"/>
                </a:rPr>
                <a:t>E’ stata fissata una soglia </a:t>
              </a:r>
              <a:r>
                <a:rPr sz="1200" b="1" dirty="0">
                  <a:solidFill>
                    <a:srgbClr val="007D57"/>
                  </a:solidFill>
                  <a:latin typeface="Arial" panose="020B0604020202020204" pitchFamily="34" charset="0"/>
                  <a:cs typeface="Arial" panose="020B0604020202020204" pitchFamily="34" charset="0"/>
                </a:rPr>
                <a:t>limite di accesso al Fondo, in termini di PD, a un valore (9,43%) </a:t>
              </a:r>
              <a:r>
                <a:rPr sz="1200" dirty="0">
                  <a:latin typeface="Arial"/>
                </a:rPr>
                <a:t>che consente, da un lato, un significativo allargamento della platea dei potenziali beneficiari </a:t>
              </a:r>
              <a:r>
                <a:rPr sz="1200" b="1" dirty="0">
                  <a:solidFill>
                    <a:srgbClr val="007D57"/>
                  </a:solidFill>
                  <a:latin typeface="Arial" panose="020B0604020202020204" pitchFamily="34" charset="0"/>
                  <a:cs typeface="Arial" panose="020B0604020202020204" pitchFamily="34" charset="0"/>
                </a:rPr>
                <a:t>(</a:t>
              </a:r>
              <a:r>
                <a:rPr lang="it-IT" sz="1200" b="1" dirty="0">
                  <a:solidFill>
                    <a:srgbClr val="007D57"/>
                  </a:solidFill>
                  <a:latin typeface="Arial" panose="020B0604020202020204" pitchFamily="34" charset="0"/>
                  <a:cs typeface="Arial" panose="020B0604020202020204" pitchFamily="34" charset="0"/>
                </a:rPr>
                <a:t>escluso </a:t>
              </a:r>
              <a:r>
                <a:rPr sz="1200" b="1" dirty="0">
                  <a:solidFill>
                    <a:srgbClr val="007D57"/>
                  </a:solidFill>
                  <a:latin typeface="Arial" panose="020B0604020202020204" pitchFamily="34" charset="0"/>
                  <a:cs typeface="Arial" panose="020B0604020202020204" pitchFamily="34" charset="0"/>
                </a:rPr>
                <a:t>solo l’8% circa delle PMI italiane); </a:t>
              </a:r>
              <a:r>
                <a:rPr sz="1200" dirty="0">
                  <a:latin typeface="Arial"/>
                </a:rPr>
                <a:t>dall’altro, di escludere, comunque, l’accesso alla garanzia per le imprese  economicamente e finanziariamente «non sane»</a:t>
              </a:r>
              <a:r>
                <a:rPr lang="it-IT" sz="1200" dirty="0">
                  <a:latin typeface="Arial"/>
                </a:rPr>
                <a:t>.</a:t>
              </a:r>
            </a:p>
          </p:txBody>
        </p:sp>
        <p:sp>
          <p:nvSpPr>
            <p:cNvPr id="12" name="object 6"/>
            <p:cNvSpPr txBox="1"/>
            <p:nvPr/>
          </p:nvSpPr>
          <p:spPr>
            <a:xfrm>
              <a:off x="828613" y="1484784"/>
              <a:ext cx="2663952" cy="974758"/>
            </a:xfrm>
            <a:prstGeom prst="rect">
              <a:avLst/>
            </a:prstGeom>
          </p:spPr>
          <p:txBody>
            <a:bodyPr wrap="square" lIns="0" tIns="0" rIns="0" bIns="0" rtlCol="0">
              <a:noAutofit/>
            </a:bodyPr>
            <a:lstStyle/>
            <a:p>
              <a:pPr algn="ctr" fontAlgn="base">
                <a:lnSpc>
                  <a:spcPts val="850"/>
                </a:lnSpc>
                <a:spcBef>
                  <a:spcPts val="12"/>
                </a:spcBef>
                <a:spcAft>
                  <a:spcPct val="0"/>
                </a:spcAft>
              </a:pPr>
              <a:endParaRPr sz="1200" b="1" dirty="0">
                <a:solidFill>
                  <a:srgbClr val="000000"/>
                </a:solidFill>
                <a:latin typeface="Arial" panose="020B0604020202020204" pitchFamily="34" charset="0"/>
                <a:cs typeface="Arial" panose="020B0604020202020204" pitchFamily="34" charset="0"/>
              </a:endParaRPr>
            </a:p>
            <a:p>
              <a:pPr marL="112775" algn="ctr" fontAlgn="base">
                <a:lnSpc>
                  <a:spcPct val="96638"/>
                </a:lnSpc>
                <a:spcBef>
                  <a:spcPts val="2000"/>
                </a:spcBef>
                <a:spcAft>
                  <a:spcPct val="0"/>
                </a:spcAft>
              </a:pPr>
              <a:r>
                <a:rPr sz="1200" b="1" dirty="0">
                  <a:solidFill>
                    <a:schemeClr val="bg1"/>
                  </a:solidFill>
                  <a:latin typeface="Arial" pitchFamily="34" charset="0"/>
                  <a:ea typeface="ＭＳ Ｐゴシック"/>
                  <a:cs typeface="ＭＳ Ｐゴシック"/>
                </a:rPr>
                <a:t>Ampliamento platea beneficiari</a:t>
              </a:r>
            </a:p>
          </p:txBody>
        </p:sp>
      </p:grpSp>
      <p:sp>
        <p:nvSpPr>
          <p:cNvPr id="13" name="object 8"/>
          <p:cNvSpPr txBox="1"/>
          <p:nvPr/>
        </p:nvSpPr>
        <p:spPr>
          <a:xfrm>
            <a:off x="844769" y="2504572"/>
            <a:ext cx="2663952" cy="732252"/>
          </a:xfrm>
          <a:prstGeom prst="rect">
            <a:avLst/>
          </a:pr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defPPr>
              <a:defRPr lang="it-IT"/>
            </a:defPPr>
            <a:lvl1pPr algn="just">
              <a:defRPr sz="1400">
                <a:solidFill>
                  <a:schemeClr val="bg1"/>
                </a:solidFill>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sz="1200" b="1" dirty="0">
                <a:latin typeface="Arial" panose="020B0604020202020204" pitchFamily="34" charset="0"/>
              </a:rPr>
              <a:t>Maggiore focalizzazione su</a:t>
            </a:r>
            <a:r>
              <a:rPr lang="it-IT" sz="1200" b="1" dirty="0">
                <a:latin typeface="Arial" panose="020B0604020202020204" pitchFamily="34" charset="0"/>
              </a:rPr>
              <a:t> </a:t>
            </a:r>
            <a:r>
              <a:rPr sz="1200" b="1" dirty="0">
                <a:latin typeface="Arial" panose="020B0604020202020204" pitchFamily="34" charset="0"/>
              </a:rPr>
              <a:t>imprese a rischio razionamento</a:t>
            </a:r>
          </a:p>
        </p:txBody>
      </p:sp>
      <p:sp>
        <p:nvSpPr>
          <p:cNvPr id="14" name="object 20"/>
          <p:cNvSpPr/>
          <p:nvPr/>
        </p:nvSpPr>
        <p:spPr>
          <a:xfrm>
            <a:off x="3643771" y="2623441"/>
            <a:ext cx="432816" cy="484632"/>
          </a:xfrm>
          <a:custGeom>
            <a:avLst/>
            <a:gdLst/>
            <a:ahLst/>
            <a:cxnLst/>
            <a:rect l="l" t="t" r="r" b="b"/>
            <a:pathLst>
              <a:path w="432816" h="484632">
                <a:moveTo>
                  <a:pt x="216408" y="363474"/>
                </a:moveTo>
                <a:lnTo>
                  <a:pt x="216408" y="484632"/>
                </a:lnTo>
                <a:lnTo>
                  <a:pt x="432816" y="242316"/>
                </a:lnTo>
                <a:lnTo>
                  <a:pt x="216408" y="0"/>
                </a:lnTo>
                <a:lnTo>
                  <a:pt x="216408" y="121158"/>
                </a:lnTo>
                <a:lnTo>
                  <a:pt x="0" y="121158"/>
                </a:lnTo>
                <a:lnTo>
                  <a:pt x="0" y="363474"/>
                </a:lnTo>
                <a:lnTo>
                  <a:pt x="216408" y="363474"/>
                </a:lnTo>
                <a:close/>
              </a:path>
            </a:pathLst>
          </a:cu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endParaRPr sz="1400" dirty="0">
              <a:solidFill>
                <a:schemeClr val="bg1"/>
              </a:solidFill>
              <a:cs typeface="Arial" panose="020B0604020202020204" pitchFamily="34" charset="0"/>
            </a:endParaRPr>
          </a:p>
        </p:txBody>
      </p:sp>
      <p:sp>
        <p:nvSpPr>
          <p:cNvPr id="15" name="object 9"/>
          <p:cNvSpPr txBox="1"/>
          <p:nvPr/>
        </p:nvSpPr>
        <p:spPr>
          <a:xfrm>
            <a:off x="4213413" y="2511258"/>
            <a:ext cx="4679063" cy="732252"/>
          </a:xfrm>
          <a:prstGeom prst="rect">
            <a:avLst/>
          </a:prstGeom>
        </p:spPr>
        <p:txBody>
          <a:bodyPr wrap="square" lIns="0" tIns="0" rIns="0" bIns="0" rtlCol="0">
            <a:noAutofit/>
          </a:bodyPr>
          <a:lstStyle/>
          <a:p>
            <a:pPr fontAlgn="base">
              <a:lnSpc>
                <a:spcPts val="850"/>
              </a:lnSpc>
              <a:spcBef>
                <a:spcPts val="14"/>
              </a:spcBef>
              <a:spcAft>
                <a:spcPct val="0"/>
              </a:spcAft>
            </a:pPr>
            <a:endParaRPr sz="1200" b="1" dirty="0">
              <a:solidFill>
                <a:srgbClr val="000000"/>
              </a:solidFill>
              <a:latin typeface="Arial" panose="020B0604020202020204" pitchFamily="34" charset="0"/>
              <a:cs typeface="Arial" panose="020B0604020202020204" pitchFamily="34" charset="0"/>
            </a:endParaRPr>
          </a:p>
          <a:p>
            <a:pPr marL="91439" marR="64214" algn="just" fontAlgn="base">
              <a:lnSpc>
                <a:spcPct val="100021"/>
              </a:lnSpc>
              <a:spcBef>
                <a:spcPts val="35"/>
              </a:spcBef>
              <a:spcAft>
                <a:spcPct val="0"/>
              </a:spcAft>
            </a:pPr>
            <a:r>
              <a:rPr sz="1200" b="1" dirty="0">
                <a:solidFill>
                  <a:srgbClr val="007D57"/>
                </a:solidFill>
                <a:latin typeface="Arial" panose="020B0604020202020204" pitchFamily="34" charset="0"/>
                <a:cs typeface="Arial" panose="020B0604020202020204" pitchFamily="34" charset="0"/>
              </a:rPr>
              <a:t>Misure   di   copertura   più   elevate   per   le   imprese</a:t>
            </a:r>
            <a:r>
              <a:rPr sz="1200" dirty="0">
                <a:solidFill>
                  <a:srgbClr val="1F497D"/>
                </a:solidFill>
                <a:latin typeface="Arial"/>
              </a:rPr>
              <a:t>,  </a:t>
            </a:r>
            <a:r>
              <a:rPr sz="1200" dirty="0">
                <a:latin typeface="Arial"/>
              </a:rPr>
              <a:t>comunque   sane,</a:t>
            </a:r>
            <a:r>
              <a:rPr lang="it-IT" sz="1200" dirty="0">
                <a:latin typeface="Arial"/>
              </a:rPr>
              <a:t> </a:t>
            </a:r>
            <a:r>
              <a:rPr sz="1200" b="1" dirty="0">
                <a:solidFill>
                  <a:srgbClr val="007D57"/>
                </a:solidFill>
                <a:latin typeface="Arial" panose="020B0604020202020204" pitchFamily="34" charset="0"/>
                <a:cs typeface="Arial" panose="020B0604020202020204" pitchFamily="34" charset="0"/>
              </a:rPr>
              <a:t>maggiormente esposte a rischio di razionamento sul mercato del </a:t>
            </a:r>
            <a:r>
              <a:rPr sz="1200" b="1" dirty="0" err="1">
                <a:solidFill>
                  <a:srgbClr val="007D57"/>
                </a:solidFill>
                <a:latin typeface="Arial" panose="020B0604020202020204" pitchFamily="34" charset="0"/>
                <a:cs typeface="Arial" panose="020B0604020202020204" pitchFamily="34" charset="0"/>
              </a:rPr>
              <a:t>credito</a:t>
            </a:r>
            <a:r>
              <a:rPr lang="it-IT" sz="1200" b="1" dirty="0">
                <a:solidFill>
                  <a:srgbClr val="007D57"/>
                </a:solidFill>
                <a:latin typeface="Arial" panose="020B0604020202020204" pitchFamily="34" charset="0"/>
                <a:cs typeface="Arial" panose="020B0604020202020204" pitchFamily="34" charset="0"/>
              </a:rPr>
              <a:t>.</a:t>
            </a:r>
            <a:endParaRPr sz="1200" b="1" dirty="0">
              <a:solidFill>
                <a:srgbClr val="007D57"/>
              </a:solidFill>
              <a:latin typeface="Arial" panose="020B0604020202020204" pitchFamily="34" charset="0"/>
              <a:cs typeface="Arial" panose="020B0604020202020204" pitchFamily="34" charset="0"/>
            </a:endParaRPr>
          </a:p>
        </p:txBody>
      </p:sp>
      <p:sp>
        <p:nvSpPr>
          <p:cNvPr id="16" name="object 10"/>
          <p:cNvSpPr txBox="1"/>
          <p:nvPr/>
        </p:nvSpPr>
        <p:spPr>
          <a:xfrm>
            <a:off x="844769" y="3721473"/>
            <a:ext cx="2663952" cy="554736"/>
          </a:xfrm>
          <a:prstGeom prst="rect">
            <a:avLst/>
          </a:pr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defPPr>
              <a:defRPr lang="it-IT"/>
            </a:defPPr>
            <a:lvl1pPr algn="just">
              <a:defRPr sz="1400">
                <a:solidFill>
                  <a:schemeClr val="bg1"/>
                </a:solidFill>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sz="1200" b="1" dirty="0">
                <a:latin typeface="Arial" panose="020B0604020202020204" pitchFamily="34" charset="0"/>
              </a:rPr>
              <a:t>Maggiore sostegno agli investimenti</a:t>
            </a:r>
          </a:p>
        </p:txBody>
      </p:sp>
      <p:sp>
        <p:nvSpPr>
          <p:cNvPr id="17" name="object 20"/>
          <p:cNvSpPr/>
          <p:nvPr/>
        </p:nvSpPr>
        <p:spPr>
          <a:xfrm>
            <a:off x="3678951" y="3813685"/>
            <a:ext cx="432816" cy="484632"/>
          </a:xfrm>
          <a:custGeom>
            <a:avLst/>
            <a:gdLst/>
            <a:ahLst/>
            <a:cxnLst/>
            <a:rect l="l" t="t" r="r" b="b"/>
            <a:pathLst>
              <a:path w="432816" h="484632">
                <a:moveTo>
                  <a:pt x="216408" y="363474"/>
                </a:moveTo>
                <a:lnTo>
                  <a:pt x="216408" y="484632"/>
                </a:lnTo>
                <a:lnTo>
                  <a:pt x="432816" y="242316"/>
                </a:lnTo>
                <a:lnTo>
                  <a:pt x="216408" y="0"/>
                </a:lnTo>
                <a:lnTo>
                  <a:pt x="216408" y="121158"/>
                </a:lnTo>
                <a:lnTo>
                  <a:pt x="0" y="121158"/>
                </a:lnTo>
                <a:lnTo>
                  <a:pt x="0" y="363474"/>
                </a:lnTo>
                <a:lnTo>
                  <a:pt x="216408" y="363474"/>
                </a:lnTo>
                <a:close/>
              </a:path>
            </a:pathLst>
          </a:cu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endParaRPr sz="1400" dirty="0">
              <a:solidFill>
                <a:schemeClr val="bg1"/>
              </a:solidFill>
              <a:cs typeface="Arial" panose="020B0604020202020204" pitchFamily="34" charset="0"/>
            </a:endParaRPr>
          </a:p>
        </p:txBody>
      </p:sp>
      <p:sp>
        <p:nvSpPr>
          <p:cNvPr id="18" name="object 11"/>
          <p:cNvSpPr txBox="1"/>
          <p:nvPr/>
        </p:nvSpPr>
        <p:spPr>
          <a:xfrm>
            <a:off x="4281997" y="3721473"/>
            <a:ext cx="4679063" cy="554736"/>
          </a:xfrm>
          <a:prstGeom prst="rect">
            <a:avLst/>
          </a:prstGeom>
        </p:spPr>
        <p:txBody>
          <a:bodyPr wrap="square" lIns="0" tIns="0" rIns="0" bIns="0" rtlCol="0">
            <a:noAutofit/>
          </a:bodyPr>
          <a:lstStyle/>
          <a:p>
            <a:pPr algn="just" fontAlgn="base">
              <a:lnSpc>
                <a:spcPts val="750"/>
              </a:lnSpc>
              <a:spcBef>
                <a:spcPts val="40"/>
              </a:spcBef>
              <a:spcAft>
                <a:spcPct val="0"/>
              </a:spcAft>
            </a:pPr>
            <a:endParaRPr sz="1200" b="1" dirty="0">
              <a:solidFill>
                <a:srgbClr val="000000"/>
              </a:solidFill>
              <a:latin typeface="Arial" panose="020B0604020202020204" pitchFamily="34" charset="0"/>
              <a:cs typeface="Arial" panose="020B0604020202020204" pitchFamily="34" charset="0"/>
            </a:endParaRPr>
          </a:p>
          <a:p>
            <a:pPr marL="91439" marR="64214" algn="just" fontAlgn="base">
              <a:lnSpc>
                <a:spcPct val="100021"/>
              </a:lnSpc>
              <a:spcBef>
                <a:spcPts val="35"/>
              </a:spcBef>
              <a:spcAft>
                <a:spcPct val="0"/>
              </a:spcAft>
            </a:pPr>
            <a:r>
              <a:rPr sz="1200" dirty="0">
                <a:latin typeface="Arial"/>
              </a:rPr>
              <a:t>Orientamento del Fondo verso </a:t>
            </a:r>
            <a:r>
              <a:rPr sz="1200" b="1" dirty="0">
                <a:solidFill>
                  <a:srgbClr val="007D57"/>
                </a:solidFill>
                <a:latin typeface="Arial" panose="020B0604020202020204" pitchFamily="34" charset="0"/>
                <a:cs typeface="Arial" panose="020B0604020202020204" pitchFamily="34" charset="0"/>
              </a:rPr>
              <a:t>un</a:t>
            </a:r>
            <a:r>
              <a:rPr lang="it-IT" sz="1200" b="1" dirty="0">
                <a:solidFill>
                  <a:srgbClr val="007D57"/>
                </a:solidFill>
                <a:latin typeface="Arial" panose="020B0604020202020204" pitchFamily="34" charset="0"/>
                <a:cs typeface="Arial" panose="020B0604020202020204" pitchFamily="34" charset="0"/>
              </a:rPr>
              <a:t>a</a:t>
            </a:r>
            <a:r>
              <a:rPr sz="1200" b="1" dirty="0">
                <a:solidFill>
                  <a:srgbClr val="007D57"/>
                </a:solidFill>
                <a:latin typeface="Arial" panose="020B0604020202020204" pitchFamily="34" charset="0"/>
                <a:cs typeface="Arial" panose="020B0604020202020204" pitchFamily="34" charset="0"/>
              </a:rPr>
              <a:t> maggior</a:t>
            </a:r>
            <a:r>
              <a:rPr lang="it-IT" sz="1200" b="1" dirty="0">
                <a:solidFill>
                  <a:srgbClr val="007D57"/>
                </a:solidFill>
                <a:latin typeface="Arial" panose="020B0604020202020204" pitchFamily="34" charset="0"/>
                <a:cs typeface="Arial" panose="020B0604020202020204" pitchFamily="34" charset="0"/>
              </a:rPr>
              <a:t>e copertura dei </a:t>
            </a:r>
            <a:r>
              <a:rPr sz="1200" b="1" dirty="0">
                <a:solidFill>
                  <a:srgbClr val="007D57"/>
                </a:solidFill>
                <a:latin typeface="Arial" panose="020B0604020202020204" pitchFamily="34" charset="0"/>
                <a:cs typeface="Arial" panose="020B0604020202020204" pitchFamily="34" charset="0"/>
              </a:rPr>
              <a:t>finanziamenti a fronte di </a:t>
            </a:r>
            <a:r>
              <a:rPr sz="1200" b="1" dirty="0" err="1">
                <a:solidFill>
                  <a:srgbClr val="007D57"/>
                </a:solidFill>
                <a:latin typeface="Arial" panose="020B0604020202020204" pitchFamily="34" charset="0"/>
                <a:cs typeface="Arial" panose="020B0604020202020204" pitchFamily="34" charset="0"/>
              </a:rPr>
              <a:t>investimento</a:t>
            </a:r>
            <a:r>
              <a:rPr lang="it-IT" sz="1200" b="1" dirty="0">
                <a:solidFill>
                  <a:srgbClr val="007D57"/>
                </a:solidFill>
                <a:latin typeface="Arial" panose="020B0604020202020204" pitchFamily="34" charset="0"/>
                <a:cs typeface="Arial" panose="020B0604020202020204" pitchFamily="34" charset="0"/>
              </a:rPr>
              <a:t>.</a:t>
            </a:r>
            <a:endParaRPr sz="1200" b="1" dirty="0">
              <a:solidFill>
                <a:srgbClr val="007D57"/>
              </a:solidFill>
              <a:latin typeface="Arial" panose="020B0604020202020204" pitchFamily="34" charset="0"/>
              <a:cs typeface="Arial" panose="020B0604020202020204" pitchFamily="34" charset="0"/>
            </a:endParaRPr>
          </a:p>
        </p:txBody>
      </p:sp>
      <p:sp>
        <p:nvSpPr>
          <p:cNvPr id="21" name="object 12"/>
          <p:cNvSpPr txBox="1"/>
          <p:nvPr/>
        </p:nvSpPr>
        <p:spPr>
          <a:xfrm>
            <a:off x="844769" y="4614990"/>
            <a:ext cx="2663952" cy="553212"/>
          </a:xfrm>
          <a:prstGeom prst="rect">
            <a:avLst/>
          </a:pr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defPPr>
              <a:defRPr lang="it-IT"/>
            </a:defPPr>
            <a:lvl1pPr algn="just">
              <a:defRPr sz="1400">
                <a:solidFill>
                  <a:schemeClr val="bg1"/>
                </a:solidFill>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sz="1200" b="1" dirty="0">
                <a:latin typeface="Arial" panose="020B0604020202020204" pitchFamily="34" charset="0"/>
              </a:rPr>
              <a:t>Maggiore efficienza gestionale</a:t>
            </a:r>
          </a:p>
        </p:txBody>
      </p:sp>
      <p:sp>
        <p:nvSpPr>
          <p:cNvPr id="22" name="object 19"/>
          <p:cNvSpPr/>
          <p:nvPr/>
        </p:nvSpPr>
        <p:spPr>
          <a:xfrm>
            <a:off x="3678951" y="4649281"/>
            <a:ext cx="432815" cy="484631"/>
          </a:xfrm>
          <a:custGeom>
            <a:avLst/>
            <a:gdLst/>
            <a:ahLst/>
            <a:cxnLst/>
            <a:rect l="l" t="t" r="r" b="b"/>
            <a:pathLst>
              <a:path w="432815" h="484631">
                <a:moveTo>
                  <a:pt x="216407" y="363474"/>
                </a:moveTo>
                <a:lnTo>
                  <a:pt x="216407" y="484631"/>
                </a:lnTo>
                <a:lnTo>
                  <a:pt x="432815" y="242315"/>
                </a:lnTo>
                <a:lnTo>
                  <a:pt x="216407" y="0"/>
                </a:lnTo>
                <a:lnTo>
                  <a:pt x="216407" y="121157"/>
                </a:lnTo>
                <a:lnTo>
                  <a:pt x="0" y="121157"/>
                </a:lnTo>
                <a:lnTo>
                  <a:pt x="0" y="363474"/>
                </a:lnTo>
                <a:lnTo>
                  <a:pt x="216407" y="363474"/>
                </a:lnTo>
                <a:close/>
              </a:path>
            </a:pathLst>
          </a:cu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endParaRPr sz="1400" dirty="0">
              <a:solidFill>
                <a:schemeClr val="bg1"/>
              </a:solidFill>
              <a:cs typeface="Arial" panose="020B0604020202020204" pitchFamily="34" charset="0"/>
            </a:endParaRPr>
          </a:p>
        </p:txBody>
      </p:sp>
      <p:sp>
        <p:nvSpPr>
          <p:cNvPr id="23" name="object 13"/>
          <p:cNvSpPr txBox="1"/>
          <p:nvPr/>
        </p:nvSpPr>
        <p:spPr>
          <a:xfrm>
            <a:off x="4213413" y="4590739"/>
            <a:ext cx="4679063" cy="553212"/>
          </a:xfrm>
          <a:prstGeom prst="rect">
            <a:avLst/>
          </a:prstGeom>
        </p:spPr>
        <p:txBody>
          <a:bodyPr wrap="square" lIns="0" tIns="0" rIns="0" bIns="0" rtlCol="0">
            <a:noAutofit/>
          </a:bodyPr>
          <a:lstStyle/>
          <a:p>
            <a:pPr fontAlgn="base">
              <a:lnSpc>
                <a:spcPts val="750"/>
              </a:lnSpc>
              <a:spcBef>
                <a:spcPts val="35"/>
              </a:spcBef>
              <a:spcAft>
                <a:spcPct val="0"/>
              </a:spcAft>
            </a:pPr>
            <a:endParaRPr sz="1200" b="1" dirty="0">
              <a:solidFill>
                <a:srgbClr val="000000"/>
              </a:solidFill>
              <a:latin typeface="Arial" panose="020B0604020202020204" pitchFamily="34" charset="0"/>
              <a:cs typeface="Arial" panose="020B0604020202020204" pitchFamily="34" charset="0"/>
            </a:endParaRPr>
          </a:p>
          <a:p>
            <a:pPr marL="91439" fontAlgn="base">
              <a:lnSpc>
                <a:spcPct val="96638"/>
              </a:lnSpc>
              <a:spcBef>
                <a:spcPct val="0"/>
              </a:spcBef>
              <a:spcAft>
                <a:spcPct val="0"/>
              </a:spcAft>
            </a:pPr>
            <a:r>
              <a:rPr sz="1200" b="1" dirty="0">
                <a:solidFill>
                  <a:srgbClr val="007D57"/>
                </a:solidFill>
                <a:latin typeface="Arial" panose="020B0604020202020204" pitchFamily="34" charset="0"/>
                <a:cs typeface="Arial" panose="020B0604020202020204" pitchFamily="34" charset="0"/>
              </a:rPr>
              <a:t>Accantonamenti correlati al rischio</a:t>
            </a:r>
            <a:r>
              <a:rPr sz="1200" dirty="0">
                <a:solidFill>
                  <a:srgbClr val="1F497D"/>
                </a:solidFill>
                <a:latin typeface="Arial"/>
              </a:rPr>
              <a:t>. </a:t>
            </a:r>
            <a:r>
              <a:rPr sz="1200" dirty="0">
                <a:latin typeface="Arial"/>
              </a:rPr>
              <a:t>Più</a:t>
            </a:r>
            <a:r>
              <a:rPr lang="it-IT" sz="1200" dirty="0">
                <a:latin typeface="Arial"/>
              </a:rPr>
              <a:t> </a:t>
            </a:r>
            <a:r>
              <a:rPr sz="1200" dirty="0">
                <a:latin typeface="Arial"/>
              </a:rPr>
              <a:t>efficace</a:t>
            </a:r>
            <a:r>
              <a:rPr lang="it-IT" sz="1200" dirty="0">
                <a:latin typeface="Arial"/>
              </a:rPr>
              <a:t> </a:t>
            </a:r>
            <a:r>
              <a:rPr sz="1200" dirty="0">
                <a:latin typeface="Arial"/>
              </a:rPr>
              <a:t>monitoraggio e</a:t>
            </a:r>
            <a:r>
              <a:rPr lang="it-IT" sz="1200" dirty="0">
                <a:latin typeface="Arial"/>
              </a:rPr>
              <a:t> </a:t>
            </a:r>
            <a:r>
              <a:rPr sz="1200" dirty="0">
                <a:latin typeface="Arial"/>
              </a:rPr>
              <a:t>presidio</a:t>
            </a:r>
            <a:r>
              <a:rPr lang="it-IT" sz="1200" dirty="0">
                <a:latin typeface="Arial"/>
              </a:rPr>
              <a:t> dei rischi.</a:t>
            </a:r>
            <a:endParaRPr sz="1200" dirty="0">
              <a:latin typeface="Arial"/>
            </a:endParaRPr>
          </a:p>
        </p:txBody>
      </p:sp>
      <p:sp>
        <p:nvSpPr>
          <p:cNvPr id="24" name="object 14"/>
          <p:cNvSpPr txBox="1"/>
          <p:nvPr/>
        </p:nvSpPr>
        <p:spPr>
          <a:xfrm>
            <a:off x="820993" y="5378196"/>
            <a:ext cx="2663952" cy="697992"/>
          </a:xfrm>
          <a:prstGeom prst="rect">
            <a:avLst/>
          </a:pr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defPPr>
              <a:defRPr lang="it-IT"/>
            </a:defPPr>
            <a:lvl1pPr algn="just">
              <a:defRPr sz="1400">
                <a:solidFill>
                  <a:schemeClr val="bg1"/>
                </a:solidFill>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sz="1200" b="1" dirty="0">
                <a:latin typeface="Arial" panose="020B0604020202020204" pitchFamily="34" charset="0"/>
              </a:rPr>
              <a:t>Integrazione / Addizionalità</a:t>
            </a:r>
          </a:p>
        </p:txBody>
      </p:sp>
      <p:sp>
        <p:nvSpPr>
          <p:cNvPr id="25" name="object 19"/>
          <p:cNvSpPr/>
          <p:nvPr/>
        </p:nvSpPr>
        <p:spPr>
          <a:xfrm>
            <a:off x="3684579" y="5484876"/>
            <a:ext cx="432815" cy="484631"/>
          </a:xfrm>
          <a:custGeom>
            <a:avLst/>
            <a:gdLst/>
            <a:ahLst/>
            <a:cxnLst/>
            <a:rect l="l" t="t" r="r" b="b"/>
            <a:pathLst>
              <a:path w="432815" h="484631">
                <a:moveTo>
                  <a:pt x="216407" y="363474"/>
                </a:moveTo>
                <a:lnTo>
                  <a:pt x="216407" y="484631"/>
                </a:lnTo>
                <a:lnTo>
                  <a:pt x="432815" y="242315"/>
                </a:lnTo>
                <a:lnTo>
                  <a:pt x="216407" y="0"/>
                </a:lnTo>
                <a:lnTo>
                  <a:pt x="216407" y="121157"/>
                </a:lnTo>
                <a:lnTo>
                  <a:pt x="0" y="121157"/>
                </a:lnTo>
                <a:lnTo>
                  <a:pt x="0" y="363474"/>
                </a:lnTo>
                <a:lnTo>
                  <a:pt x="216407" y="363474"/>
                </a:lnTo>
                <a:close/>
              </a:path>
            </a:pathLst>
          </a:cu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just"/>
            <a:endParaRPr sz="1400" dirty="0">
              <a:solidFill>
                <a:schemeClr val="bg1"/>
              </a:solidFill>
              <a:cs typeface="Arial" panose="020B0604020202020204" pitchFamily="34" charset="0"/>
            </a:endParaRPr>
          </a:p>
        </p:txBody>
      </p:sp>
      <p:sp>
        <p:nvSpPr>
          <p:cNvPr id="26" name="object 15"/>
          <p:cNvSpPr txBox="1"/>
          <p:nvPr/>
        </p:nvSpPr>
        <p:spPr>
          <a:xfrm>
            <a:off x="4213414" y="5384235"/>
            <a:ext cx="4679063" cy="697992"/>
          </a:xfrm>
          <a:prstGeom prst="rect">
            <a:avLst/>
          </a:prstGeom>
        </p:spPr>
        <p:txBody>
          <a:bodyPr wrap="square" lIns="0" tIns="0" rIns="0" bIns="0" rtlCol="0">
            <a:noAutofit/>
          </a:bodyPr>
          <a:lstStyle/>
          <a:p>
            <a:pPr fontAlgn="base">
              <a:lnSpc>
                <a:spcPts val="600"/>
              </a:lnSpc>
              <a:spcBef>
                <a:spcPts val="34"/>
              </a:spcBef>
              <a:spcAft>
                <a:spcPct val="0"/>
              </a:spcAft>
            </a:pPr>
            <a:endParaRPr sz="1200" b="1" dirty="0">
              <a:solidFill>
                <a:srgbClr val="1F497D"/>
              </a:solidFill>
              <a:latin typeface="Arial"/>
            </a:endParaRPr>
          </a:p>
          <a:p>
            <a:pPr marL="91439" marR="64222" algn="just" fontAlgn="base">
              <a:lnSpc>
                <a:spcPct val="100021"/>
              </a:lnSpc>
              <a:spcBef>
                <a:spcPct val="0"/>
              </a:spcBef>
              <a:spcAft>
                <a:spcPct val="0"/>
              </a:spcAft>
            </a:pPr>
            <a:r>
              <a:rPr sz="1200" b="1" dirty="0">
                <a:solidFill>
                  <a:srgbClr val="007D57"/>
                </a:solidFill>
                <a:latin typeface="Arial" panose="020B0604020202020204" pitchFamily="34" charset="0"/>
                <a:cs typeface="Arial" panose="020B0604020202020204" pitchFamily="34" charset="0"/>
              </a:rPr>
              <a:t>Maggiori margini per attrarre risorse regionali e/o comunitarie </a:t>
            </a:r>
            <a:r>
              <a:rPr sz="1200" dirty="0">
                <a:latin typeface="Arial"/>
              </a:rPr>
              <a:t>per il cofinanziamento degli interventi, in un’ottica di </a:t>
            </a:r>
            <a:r>
              <a:rPr sz="1200" b="1" dirty="0">
                <a:solidFill>
                  <a:srgbClr val="007D57"/>
                </a:solidFill>
                <a:latin typeface="Arial" panose="020B0604020202020204" pitchFamily="34" charset="0"/>
                <a:cs typeface="Arial" panose="020B0604020202020204" pitchFamily="34" charset="0"/>
              </a:rPr>
              <a:t>efficace integrazione e </a:t>
            </a:r>
            <a:r>
              <a:rPr sz="1200" b="1" dirty="0" err="1">
                <a:solidFill>
                  <a:srgbClr val="007D57"/>
                </a:solidFill>
                <a:latin typeface="Arial" panose="020B0604020202020204" pitchFamily="34" charset="0"/>
                <a:cs typeface="Arial" panose="020B0604020202020204" pitchFamily="34" charset="0"/>
              </a:rPr>
              <a:t>reale</a:t>
            </a:r>
            <a:r>
              <a:rPr sz="1200" b="1" dirty="0">
                <a:solidFill>
                  <a:srgbClr val="007D57"/>
                </a:solidFill>
                <a:latin typeface="Arial" panose="020B0604020202020204" pitchFamily="34" charset="0"/>
                <a:cs typeface="Arial" panose="020B0604020202020204" pitchFamily="34" charset="0"/>
              </a:rPr>
              <a:t> </a:t>
            </a:r>
            <a:r>
              <a:rPr sz="1200" b="1" dirty="0" err="1">
                <a:solidFill>
                  <a:srgbClr val="007D57"/>
                </a:solidFill>
                <a:latin typeface="Arial" panose="020B0604020202020204" pitchFamily="34" charset="0"/>
                <a:cs typeface="Arial" panose="020B0604020202020204" pitchFamily="34" charset="0"/>
              </a:rPr>
              <a:t>addizionalità</a:t>
            </a:r>
            <a:r>
              <a:rPr lang="it-IT" sz="1200" b="1" dirty="0">
                <a:solidFill>
                  <a:srgbClr val="007D57"/>
                </a:solidFill>
                <a:latin typeface="Arial" panose="020B0604020202020204" pitchFamily="34" charset="0"/>
                <a:cs typeface="Arial" panose="020B0604020202020204" pitchFamily="34" charset="0"/>
              </a:rPr>
              <a:t>.</a:t>
            </a:r>
            <a:endParaRPr sz="1200" b="1" dirty="0">
              <a:solidFill>
                <a:srgbClr val="007D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946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30</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383617"/>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Disciplina specifica per la riassicurazione</a:t>
            </a:r>
          </a:p>
        </p:txBody>
      </p:sp>
      <p:sp>
        <p:nvSpPr>
          <p:cNvPr id="3" name="Rettangolo 2"/>
          <p:cNvSpPr/>
          <p:nvPr/>
        </p:nvSpPr>
        <p:spPr>
          <a:xfrm>
            <a:off x="1061867" y="1022828"/>
            <a:ext cx="9633522" cy="2462213"/>
          </a:xfrm>
          <a:prstGeom prst="rect">
            <a:avLst/>
          </a:prstGeom>
        </p:spPr>
        <p:txBody>
          <a:bodyPr wrap="square">
            <a:spAutoFit/>
          </a:bodyPr>
          <a:lstStyle/>
          <a:p>
            <a:pPr marL="0" lvl="1" algn="just"/>
            <a:r>
              <a:rPr lang="it-IT" sz="1400" dirty="0">
                <a:latin typeface="Arial" panose="020B0604020202020204" pitchFamily="34" charset="0"/>
                <a:ea typeface="ＭＳ Ｐゴシック"/>
                <a:cs typeface="Arial" panose="020B0604020202020204" pitchFamily="34" charset="0"/>
              </a:rPr>
              <a:t>La richiesta viene presentata dal soggetto garante a condizione che:</a:t>
            </a:r>
          </a:p>
          <a:p>
            <a:pPr marL="342900" lvl="1" indent="-342900" algn="just">
              <a:buClr>
                <a:schemeClr val="accent6">
                  <a:lumMod val="50000"/>
                </a:schemeClr>
              </a:buClr>
              <a:buFont typeface="+mj-lt"/>
              <a:buAutoNum type="arabicPeriod"/>
            </a:pPr>
            <a:r>
              <a:rPr lang="it-IT" sz="1400" dirty="0">
                <a:latin typeface="Arial" panose="020B0604020202020204" pitchFamily="34" charset="0"/>
                <a:ea typeface="ＭＳ Ｐゴシック"/>
                <a:cs typeface="Arial" panose="020B0604020202020204" pitchFamily="34" charset="0"/>
              </a:rPr>
              <a:t>abbia versato </a:t>
            </a:r>
            <a:r>
              <a:rPr lang="it-IT" sz="1400" b="1" dirty="0">
                <a:solidFill>
                  <a:srgbClr val="007D57"/>
                </a:solidFill>
                <a:latin typeface="Arial" panose="020B0604020202020204" pitchFamily="34" charset="0"/>
                <a:ea typeface="ＭＳ Ｐゴシック"/>
                <a:cs typeface="Arial" panose="020B0604020202020204" pitchFamily="34" charset="0"/>
              </a:rPr>
              <a:t>l’intero importo </a:t>
            </a:r>
            <a:r>
              <a:rPr lang="it-IT" sz="1400" dirty="0">
                <a:latin typeface="Arial" panose="020B0604020202020204" pitchFamily="34" charset="0"/>
                <a:ea typeface="ＭＳ Ｐゴシック"/>
                <a:cs typeface="Arial" panose="020B0604020202020204" pitchFamily="34" charset="0"/>
              </a:rPr>
              <a:t>della garanzia al soggetto </a:t>
            </a:r>
            <a:r>
              <a:rPr lang="it-IT" sz="1400" dirty="0" smtClean="0">
                <a:latin typeface="Arial" panose="020B0604020202020204" pitchFamily="34" charset="0"/>
                <a:ea typeface="ＭＳ Ｐゴシック"/>
                <a:cs typeface="Arial" panose="020B0604020202020204" pitchFamily="34" charset="0"/>
              </a:rPr>
              <a:t>finanziatore</a:t>
            </a:r>
          </a:p>
          <a:p>
            <a:pPr marL="342900" lvl="1" indent="-342900" algn="just">
              <a:buClr>
                <a:schemeClr val="accent6">
                  <a:lumMod val="50000"/>
                </a:schemeClr>
              </a:buClr>
              <a:buFont typeface="+mj-lt"/>
              <a:buAutoNum type="arabicPeriod"/>
            </a:pPr>
            <a:endParaRPr lang="it-IT" sz="1400" dirty="0">
              <a:latin typeface="Arial" panose="020B0604020202020204" pitchFamily="34" charset="0"/>
              <a:ea typeface="ＭＳ Ｐゴシック"/>
              <a:cs typeface="Arial" panose="020B0604020202020204" pitchFamily="34" charset="0"/>
            </a:endParaRPr>
          </a:p>
          <a:p>
            <a:pPr marL="342900" lvl="1" indent="-342900" algn="just">
              <a:buClr>
                <a:schemeClr val="accent6">
                  <a:lumMod val="50000"/>
                </a:schemeClr>
              </a:buClr>
              <a:buFont typeface="+mj-lt"/>
              <a:buAutoNum type="arabicPeriod"/>
            </a:pPr>
            <a:r>
              <a:rPr lang="it-IT" sz="1400" dirty="0">
                <a:latin typeface="Arial" panose="020B0604020202020204" pitchFamily="34" charset="0"/>
                <a:ea typeface="ＭＳ Ｐゴシック"/>
                <a:cs typeface="Arial" panose="020B0604020202020204" pitchFamily="34" charset="0"/>
              </a:rPr>
              <a:t>abbia versato </a:t>
            </a:r>
            <a:r>
              <a:rPr lang="it-IT" sz="1400" b="1" dirty="0">
                <a:solidFill>
                  <a:srgbClr val="007D57"/>
                </a:solidFill>
                <a:latin typeface="Arial" panose="020B0604020202020204" pitchFamily="34" charset="0"/>
                <a:ea typeface="ＭＳ Ｐゴシック"/>
                <a:cs typeface="Arial" panose="020B0604020202020204" pitchFamily="34" charset="0"/>
              </a:rPr>
              <a:t>un acconto sull’importo </a:t>
            </a:r>
            <a:r>
              <a:rPr lang="it-IT" sz="1400" dirty="0">
                <a:latin typeface="Arial" panose="020B0604020202020204" pitchFamily="34" charset="0"/>
                <a:ea typeface="ＭＳ Ｐゴシック"/>
                <a:cs typeface="Arial" panose="020B0604020202020204" pitchFamily="34" charset="0"/>
              </a:rPr>
              <a:t>dovuto al soggetto finanziatore. Dopo la conclusione delle procedure di recupero e/o l’accertata irrecuperabilità del credito, il soggetto richiedente può richiedere la liquidazione definitiva della </a:t>
            </a:r>
            <a:r>
              <a:rPr lang="it-IT" sz="1400" dirty="0" smtClean="0">
                <a:latin typeface="Arial" panose="020B0604020202020204" pitchFamily="34" charset="0"/>
                <a:ea typeface="ＭＳ Ｐゴシック"/>
                <a:cs typeface="Arial" panose="020B0604020202020204" pitchFamily="34" charset="0"/>
              </a:rPr>
              <a:t>perdita</a:t>
            </a:r>
          </a:p>
          <a:p>
            <a:pPr marL="342900" lvl="1" indent="-342900" algn="just">
              <a:buClr>
                <a:schemeClr val="accent6">
                  <a:lumMod val="50000"/>
                </a:schemeClr>
              </a:buClr>
              <a:buFont typeface="+mj-lt"/>
              <a:buAutoNum type="arabicPeriod"/>
            </a:pPr>
            <a:endParaRPr lang="it-IT" sz="1400" dirty="0">
              <a:latin typeface="Arial" panose="020B0604020202020204" pitchFamily="34" charset="0"/>
              <a:ea typeface="ＭＳ Ｐゴシック"/>
              <a:cs typeface="Arial" panose="020B0604020202020204" pitchFamily="34" charset="0"/>
            </a:endParaRPr>
          </a:p>
          <a:p>
            <a:pPr marL="342900" lvl="1" indent="-342900" algn="just">
              <a:buClr>
                <a:schemeClr val="accent6">
                  <a:lumMod val="50000"/>
                </a:schemeClr>
              </a:buClr>
              <a:buFont typeface="+mj-lt"/>
              <a:buAutoNum type="arabicPeriod"/>
            </a:pPr>
            <a:r>
              <a:rPr lang="it-IT" sz="1400" dirty="0">
                <a:latin typeface="Arial" panose="020B0604020202020204" pitchFamily="34" charset="0"/>
                <a:ea typeface="ＭＳ Ｐゴシック"/>
                <a:cs typeface="Arial" panose="020B0604020202020204" pitchFamily="34" charset="0"/>
              </a:rPr>
              <a:t>abbia inviato al soggetto finanziatore </a:t>
            </a:r>
            <a:r>
              <a:rPr lang="it-IT" sz="1400" b="1" dirty="0">
                <a:solidFill>
                  <a:srgbClr val="007D57"/>
                </a:solidFill>
                <a:latin typeface="Arial" panose="020B0604020202020204" pitchFamily="34" charset="0"/>
                <a:ea typeface="ＭＳ Ｐゴシック"/>
                <a:cs typeface="Arial" panose="020B0604020202020204" pitchFamily="34" charset="0"/>
              </a:rPr>
              <a:t>“impegno a pagare’’. </a:t>
            </a:r>
            <a:r>
              <a:rPr lang="it-IT" sz="1400" dirty="0">
                <a:latin typeface="Arial" panose="020B0604020202020204" pitchFamily="34" charset="0"/>
                <a:ea typeface="ＭＳ Ｐゴシック"/>
                <a:cs typeface="Arial" panose="020B0604020202020204" pitchFamily="34" charset="0"/>
              </a:rPr>
              <a:t>In tal caso, a seguito della delibera del Consiglio di gestione, il Gestore del Fondo provvede alla liquidazione della perdita a favore del soggetto richiedente solo se quest’ultimo ha effettuato il versamento della perdita al soggetto finanziatore (documentazione comprovante data e importo del versamento stesso)</a:t>
            </a:r>
          </a:p>
        </p:txBody>
      </p:sp>
      <p:sp>
        <p:nvSpPr>
          <p:cNvPr id="7" name="Freccia a destra 6"/>
          <p:cNvSpPr/>
          <p:nvPr/>
        </p:nvSpPr>
        <p:spPr bwMode="auto">
          <a:xfrm rot="5400000">
            <a:off x="5367645" y="3694181"/>
            <a:ext cx="683485" cy="338481"/>
          </a:xfrm>
          <a:prstGeom prst="rightArrow">
            <a:avLst/>
          </a:prstGeom>
          <a:solidFill>
            <a:srgbClr val="009A6A"/>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it-IT" sz="1300" b="1" i="0" u="none" strike="noStrike" cap="none" normalizeH="0" baseline="0" smtClean="0">
              <a:ln>
                <a:noFill/>
              </a:ln>
              <a:solidFill>
                <a:schemeClr val="tx1"/>
              </a:solidFill>
              <a:effectLst/>
              <a:latin typeface="Arial" charset="0"/>
              <a:ea typeface="Osaka" pitchFamily="1" charset="-128"/>
            </a:endParaRPr>
          </a:p>
        </p:txBody>
      </p:sp>
      <p:sp>
        <p:nvSpPr>
          <p:cNvPr id="8" name="CasellaDiTesto 7"/>
          <p:cNvSpPr txBox="1"/>
          <p:nvPr/>
        </p:nvSpPr>
        <p:spPr>
          <a:xfrm>
            <a:off x="1280969" y="4327015"/>
            <a:ext cx="9452777" cy="1564593"/>
          </a:xfrm>
          <a:prstGeom prst="rect">
            <a:avLst/>
          </a:prstGeom>
          <a:solidFill>
            <a:schemeClr val="accent6">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defPPr>
              <a:defRPr lang="it-IT"/>
            </a:defPPr>
            <a:lvl1pPr algn="just">
              <a:defRPr sz="1400">
                <a:solidFill>
                  <a:schemeClr val="bg1"/>
                </a:solidFill>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solidFill>
                  <a:schemeClr val="tx1"/>
                </a:solidFill>
                <a:latin typeface="Arial" panose="020B0604020202020204" pitchFamily="34" charset="0"/>
                <a:ea typeface="ＭＳ Ｐゴシック"/>
              </a:rPr>
              <a:t>A seguito del pagamento effettuato dal soggetto garante al soggetto finanziatore :</a:t>
            </a:r>
          </a:p>
          <a:p>
            <a:pPr marL="285750" indent="-285750">
              <a:buFontTx/>
              <a:buChar char="-"/>
            </a:pPr>
            <a:r>
              <a:rPr lang="it-IT" dirty="0">
                <a:solidFill>
                  <a:schemeClr val="tx1"/>
                </a:solidFill>
                <a:latin typeface="Arial" panose="020B0604020202020204" pitchFamily="34" charset="0"/>
                <a:ea typeface="ＭＳ Ｐゴシック"/>
              </a:rPr>
              <a:t>le attività di recupero devono essere concordate con il Fondo</a:t>
            </a:r>
          </a:p>
          <a:p>
            <a:pPr marL="285750" indent="-285750">
              <a:buFontTx/>
              <a:buChar char="-"/>
            </a:pPr>
            <a:r>
              <a:rPr lang="it-IT" dirty="0">
                <a:solidFill>
                  <a:schemeClr val="tx1"/>
                </a:solidFill>
                <a:latin typeface="Arial" panose="020B0604020202020204" pitchFamily="34" charset="0"/>
                <a:ea typeface="ＭＳ Ｐゴシック"/>
              </a:rPr>
              <a:t>l’importo delle spese legali, valutate positivamente dal Gestore, deve essere ripartito pro quota</a:t>
            </a:r>
          </a:p>
          <a:p>
            <a:pPr marL="285750" indent="-285750">
              <a:buFontTx/>
              <a:buChar char="-"/>
            </a:pPr>
            <a:r>
              <a:rPr lang="it-IT" dirty="0">
                <a:solidFill>
                  <a:schemeClr val="tx1"/>
                </a:solidFill>
                <a:latin typeface="Arial" panose="020B0604020202020204" pitchFamily="34" charset="0"/>
                <a:ea typeface="ＭＳ Ｐゴシック"/>
              </a:rPr>
              <a:t>le somme recuperate dal soggetto garante devono essere versate al Fondo entro 45 giorni dalla data del recupero delle stesse.</a:t>
            </a:r>
          </a:p>
        </p:txBody>
      </p:sp>
    </p:spTree>
    <p:extLst>
      <p:ext uri="{BB962C8B-B14F-4D97-AF65-F5344CB8AC3E}">
        <p14:creationId xmlns:p14="http://schemas.microsoft.com/office/powerpoint/2010/main" val="3282391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92628" y="937615"/>
            <a:ext cx="9633522" cy="1385455"/>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p:txBody>
          <a:bodyPr/>
          <a:lstStyle/>
          <a:p>
            <a:fld id="{833433BD-B3EA-DF4F-88F9-E24514900239}" type="slidenum">
              <a:rPr lang="it-IT" smtClean="0"/>
              <a:t>31</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383617"/>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Disciplina specifica per la controgaranzia</a:t>
            </a:r>
          </a:p>
        </p:txBody>
      </p:sp>
      <p:sp>
        <p:nvSpPr>
          <p:cNvPr id="3" name="Rettangolo 2"/>
          <p:cNvSpPr/>
          <p:nvPr/>
        </p:nvSpPr>
        <p:spPr>
          <a:xfrm>
            <a:off x="892628" y="1082451"/>
            <a:ext cx="9633522" cy="2462213"/>
          </a:xfrm>
          <a:prstGeom prst="rect">
            <a:avLst/>
          </a:prstGeom>
        </p:spPr>
        <p:txBody>
          <a:bodyPr wrap="square">
            <a:spAutoFit/>
          </a:bodyPr>
          <a:lstStyle/>
          <a:p>
            <a:pPr marL="0" lvl="1" algn="just"/>
            <a:r>
              <a:rPr lang="it-IT" sz="1400" dirty="0">
                <a:latin typeface="Arial" panose="020B0604020202020204" pitchFamily="34" charset="0"/>
                <a:ea typeface="ＭＳ Ｐゴシック"/>
                <a:cs typeface="Arial" panose="020B0604020202020204" pitchFamily="34" charset="0"/>
              </a:rPr>
              <a:t>Il soggetto finanziatore può richiedere l’escussione della controgaranzia qualora il soggetto garante non abbia adempiuto, entro 120 giorni dalla data della richiesta da parte del soggetto finanziatore, al pagamento della somma dovuta e, </a:t>
            </a:r>
            <a:r>
              <a:rPr lang="it-IT" sz="1400" dirty="0" smtClean="0">
                <a:latin typeface="Arial" panose="020B0604020202020204" pitchFamily="34" charset="0"/>
                <a:ea typeface="ＭＳ Ｐゴシック"/>
                <a:cs typeface="Arial" panose="020B0604020202020204" pitchFamily="34" charset="0"/>
              </a:rPr>
              <a:t>comunque:</a:t>
            </a:r>
          </a:p>
          <a:p>
            <a:pPr marL="285750" lvl="1" indent="-285750" algn="just">
              <a:buFontTx/>
              <a:buChar char="-"/>
            </a:pPr>
            <a:r>
              <a:rPr lang="it-IT" sz="1400" b="1" u="sng" dirty="0">
                <a:solidFill>
                  <a:srgbClr val="007D57"/>
                </a:solidFill>
                <a:latin typeface="Arial" panose="020B0604020202020204" pitchFamily="34" charset="0"/>
                <a:ea typeface="ＭＳ Ｐゴシック"/>
                <a:cs typeface="Arial" panose="020B0604020202020204" pitchFamily="34" charset="0"/>
              </a:rPr>
              <a:t>entro 15 mesi </a:t>
            </a:r>
            <a:r>
              <a:rPr lang="it-IT" sz="1400" dirty="0">
                <a:latin typeface="Arial" panose="020B0604020202020204" pitchFamily="34" charset="0"/>
                <a:ea typeface="ＭＳ Ｐゴシック"/>
                <a:cs typeface="Arial" panose="020B0604020202020204" pitchFamily="34" charset="0"/>
              </a:rPr>
              <a:t>dall’evento di rischio per operazioni senza piano </a:t>
            </a:r>
            <a:r>
              <a:rPr lang="it-IT" sz="1400" dirty="0" smtClean="0">
                <a:latin typeface="Arial" panose="020B0604020202020204" pitchFamily="34" charset="0"/>
                <a:ea typeface="ＭＳ Ｐゴシック"/>
                <a:cs typeface="Arial" panose="020B0604020202020204" pitchFamily="34" charset="0"/>
              </a:rPr>
              <a:t>d’ammortamento</a:t>
            </a:r>
          </a:p>
          <a:p>
            <a:pPr marL="285750" lvl="1" indent="-285750" algn="just">
              <a:buFontTx/>
              <a:buChar char="-"/>
            </a:pPr>
            <a:r>
              <a:rPr lang="it-IT" sz="1400" b="1" u="sng" dirty="0">
                <a:solidFill>
                  <a:srgbClr val="007D57"/>
                </a:solidFill>
                <a:latin typeface="Arial" panose="020B0604020202020204" pitchFamily="34" charset="0"/>
                <a:ea typeface="ＭＳ Ｐゴシック"/>
                <a:cs typeface="Arial" panose="020B0604020202020204" pitchFamily="34" charset="0"/>
              </a:rPr>
              <a:t>entro 24 mesi </a:t>
            </a:r>
            <a:r>
              <a:rPr lang="it-IT" sz="1400" dirty="0">
                <a:latin typeface="Arial" panose="020B0604020202020204" pitchFamily="34" charset="0"/>
                <a:ea typeface="ＭＳ Ｐゴシック"/>
                <a:cs typeface="Arial" panose="020B0604020202020204" pitchFamily="34" charset="0"/>
              </a:rPr>
              <a:t>dall’evento di rischio per operazioni con piano d’ammortamento</a:t>
            </a:r>
          </a:p>
          <a:p>
            <a:pPr marL="0" lvl="1" algn="just"/>
            <a:endParaRPr lang="it-IT" sz="1400" dirty="0">
              <a:latin typeface="Arial" panose="020B0604020202020204" pitchFamily="34" charset="0"/>
              <a:ea typeface="ＭＳ Ｐゴシック"/>
              <a:cs typeface="Arial" panose="020B0604020202020204" pitchFamily="34" charset="0"/>
            </a:endParaRPr>
          </a:p>
          <a:p>
            <a:pPr marL="0" lvl="1" algn="just"/>
            <a:r>
              <a:rPr lang="it-IT" sz="1400" dirty="0">
                <a:latin typeface="Arial" panose="020B0604020202020204" pitchFamily="34" charset="0"/>
                <a:ea typeface="ＭＳ Ｐゴシック"/>
                <a:cs typeface="Arial" panose="020B0604020202020204" pitchFamily="34" charset="0"/>
              </a:rPr>
              <a:t>La richiesta di escussione della controgaranzia è improcedibile qualora il soggetto finanziatore non abbia avviato le procedure di recupero del credito nei confronti del soggetto garante e quest’ultimo non abbia dichiarato che la propria garanzia è valida ed escutibile.</a:t>
            </a:r>
          </a:p>
          <a:p>
            <a:pPr marL="0" lvl="1" algn="just"/>
            <a:r>
              <a:rPr lang="it-IT" sz="1400" dirty="0">
                <a:latin typeface="Arial" panose="020B0604020202020204" pitchFamily="34" charset="0"/>
                <a:ea typeface="ＭＳ Ｐゴシック"/>
                <a:cs typeface="Arial" panose="020B0604020202020204" pitchFamily="34" charset="0"/>
              </a:rPr>
              <a:t>Per “avvio delle procedure di recupero nei confronti del soggetto garante” si intende qualsiasi attività volta alla precisazione del credito del soggetto finanziatore nei confronti del soggetto garante. </a:t>
            </a:r>
          </a:p>
        </p:txBody>
      </p:sp>
      <p:sp>
        <p:nvSpPr>
          <p:cNvPr id="7" name="Freccia a destra 6"/>
          <p:cNvSpPr/>
          <p:nvPr/>
        </p:nvSpPr>
        <p:spPr bwMode="auto">
          <a:xfrm rot="5400000">
            <a:off x="5367646" y="3790237"/>
            <a:ext cx="683485" cy="338481"/>
          </a:xfrm>
          <a:prstGeom prst="rightArrow">
            <a:avLst/>
          </a:prstGeom>
          <a:solidFill>
            <a:srgbClr val="009A6A"/>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it-IT" sz="1300" b="1" i="0" u="none" strike="noStrike" cap="none" normalizeH="0" baseline="0" smtClean="0">
              <a:ln>
                <a:noFill/>
              </a:ln>
              <a:solidFill>
                <a:schemeClr val="tx1"/>
              </a:solidFill>
              <a:effectLst/>
              <a:latin typeface="Arial" charset="0"/>
              <a:ea typeface="Osaka" pitchFamily="1" charset="-128"/>
            </a:endParaRPr>
          </a:p>
        </p:txBody>
      </p:sp>
      <p:sp>
        <p:nvSpPr>
          <p:cNvPr id="8" name="CasellaDiTesto 7"/>
          <p:cNvSpPr txBox="1"/>
          <p:nvPr/>
        </p:nvSpPr>
        <p:spPr>
          <a:xfrm>
            <a:off x="1013255" y="4374292"/>
            <a:ext cx="9512895" cy="1517316"/>
          </a:xfrm>
          <a:prstGeom prst="rect">
            <a:avLst/>
          </a:prstGeom>
          <a:solidFill>
            <a:schemeClr val="accent6">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defPPr>
              <a:defRPr lang="it-IT"/>
            </a:defPPr>
            <a:lvl1pPr algn="just">
              <a:defRPr sz="1400">
                <a:solidFill>
                  <a:schemeClr val="bg1"/>
                </a:solidFill>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smtClean="0">
                <a:solidFill>
                  <a:schemeClr val="tx1"/>
                </a:solidFill>
                <a:latin typeface="Arial" panose="020B0604020202020204" pitchFamily="34" charset="0"/>
                <a:ea typeface="ＭＳ Ｐゴシック"/>
              </a:rPr>
              <a:t>A </a:t>
            </a:r>
            <a:r>
              <a:rPr lang="it-IT" dirty="0">
                <a:solidFill>
                  <a:schemeClr val="tx1"/>
                </a:solidFill>
                <a:latin typeface="Arial" panose="020B0604020202020204" pitchFamily="34" charset="0"/>
                <a:ea typeface="ＭＳ Ｐゴシック"/>
              </a:rPr>
              <a:t>seguito della liquidazione della </a:t>
            </a:r>
            <a:r>
              <a:rPr lang="it-IT" dirty="0" smtClean="0">
                <a:solidFill>
                  <a:schemeClr val="tx1"/>
                </a:solidFill>
                <a:latin typeface="Arial" panose="020B0604020202020204" pitchFamily="34" charset="0"/>
                <a:ea typeface="ＭＳ Ｐゴシック"/>
              </a:rPr>
              <a:t>perdita:</a:t>
            </a:r>
          </a:p>
          <a:p>
            <a:pPr marL="285750" indent="-285750">
              <a:buFontTx/>
              <a:buChar char="-"/>
            </a:pPr>
            <a:r>
              <a:rPr lang="it-IT" dirty="0" smtClean="0">
                <a:solidFill>
                  <a:schemeClr val="tx1"/>
                </a:solidFill>
                <a:latin typeface="Arial" panose="020B0604020202020204" pitchFamily="34" charset="0"/>
                <a:ea typeface="ＭＳ Ｐゴシック"/>
              </a:rPr>
              <a:t>il </a:t>
            </a:r>
            <a:r>
              <a:rPr lang="it-IT" dirty="0">
                <a:solidFill>
                  <a:schemeClr val="tx1"/>
                </a:solidFill>
                <a:latin typeface="Arial" panose="020B0604020202020204" pitchFamily="34" charset="0"/>
                <a:ea typeface="ＭＳ Ｐゴシック"/>
              </a:rPr>
              <a:t>Fondo acquisisce il diritto di rivalersi sul soggetto beneficiario </a:t>
            </a:r>
            <a:r>
              <a:rPr lang="it-IT" dirty="0" smtClean="0">
                <a:solidFill>
                  <a:schemeClr val="tx1"/>
                </a:solidFill>
                <a:latin typeface="Arial" panose="020B0604020202020204" pitchFamily="34" charset="0"/>
                <a:ea typeface="ＭＳ Ｐゴシック"/>
              </a:rPr>
              <a:t>finale;</a:t>
            </a:r>
          </a:p>
          <a:p>
            <a:pPr marL="285750" indent="-285750">
              <a:buFontTx/>
              <a:buChar char="-"/>
            </a:pPr>
            <a:r>
              <a:rPr lang="it-IT" dirty="0" smtClean="0">
                <a:solidFill>
                  <a:schemeClr val="tx1"/>
                </a:solidFill>
                <a:latin typeface="Arial" panose="020B0604020202020204" pitchFamily="34" charset="0"/>
                <a:ea typeface="ＭＳ Ｐゴシック"/>
              </a:rPr>
              <a:t>nei </a:t>
            </a:r>
            <a:r>
              <a:rPr lang="it-IT" dirty="0">
                <a:solidFill>
                  <a:schemeClr val="tx1"/>
                </a:solidFill>
                <a:latin typeface="Arial" panose="020B0604020202020204" pitchFamily="34" charset="0"/>
                <a:ea typeface="ＭＳ Ｐゴシック"/>
              </a:rPr>
              <a:t>soli casi in cui la controgaranzia è concessa in misura superiore alla riassicurazione, il Fondo acquisisce il di diritto di rivalersi sia sul soggetto beneficiario finale che sul soggetto </a:t>
            </a:r>
            <a:r>
              <a:rPr lang="it-IT" dirty="0" smtClean="0">
                <a:solidFill>
                  <a:schemeClr val="tx1"/>
                </a:solidFill>
                <a:latin typeface="Arial" panose="020B0604020202020204" pitchFamily="34" charset="0"/>
                <a:ea typeface="ＭＳ Ｐゴシック"/>
              </a:rPr>
              <a:t>garante;</a:t>
            </a:r>
          </a:p>
          <a:p>
            <a:pPr marL="285750" indent="-285750">
              <a:buFontTx/>
              <a:buChar char="-"/>
            </a:pPr>
            <a:r>
              <a:rPr lang="it-IT" dirty="0" smtClean="0">
                <a:solidFill>
                  <a:schemeClr val="tx1"/>
                </a:solidFill>
                <a:latin typeface="Arial" panose="020B0604020202020204" pitchFamily="34" charset="0"/>
                <a:ea typeface="ＭＳ Ｐゴシック"/>
              </a:rPr>
              <a:t>in </a:t>
            </a:r>
            <a:r>
              <a:rPr lang="it-IT" dirty="0">
                <a:solidFill>
                  <a:schemeClr val="tx1"/>
                </a:solidFill>
                <a:latin typeface="Arial" panose="020B0604020202020204" pitchFamily="34" charset="0"/>
                <a:ea typeface="ＭＳ Ｐゴシック"/>
              </a:rPr>
              <a:t>caso di operazione di locazione finanziaria, il soggetto finanziatore prosegue per la restituzione del bene per la vendita. </a:t>
            </a:r>
          </a:p>
        </p:txBody>
      </p:sp>
    </p:spTree>
    <p:extLst>
      <p:ext uri="{BB962C8B-B14F-4D97-AF65-F5344CB8AC3E}">
        <p14:creationId xmlns:p14="http://schemas.microsoft.com/office/powerpoint/2010/main" val="2228748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931506" y="1334938"/>
            <a:ext cx="9633522" cy="191489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numero diapositiva 4"/>
          <p:cNvSpPr>
            <a:spLocks noGrp="1"/>
          </p:cNvSpPr>
          <p:nvPr>
            <p:ph type="sldNum" sz="quarter" idx="12"/>
          </p:nvPr>
        </p:nvSpPr>
        <p:spPr/>
        <p:txBody>
          <a:bodyPr/>
          <a:lstStyle/>
          <a:p>
            <a:fld id="{833433BD-B3EA-DF4F-88F9-E24514900239}" type="slidenum">
              <a:rPr lang="it-IT" smtClean="0"/>
              <a:t>32</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Accordi transattivi: termini per la richiesta di escussione</a:t>
            </a:r>
          </a:p>
        </p:txBody>
      </p:sp>
      <p:sp>
        <p:nvSpPr>
          <p:cNvPr id="3" name="Rettangolo 2"/>
          <p:cNvSpPr/>
          <p:nvPr/>
        </p:nvSpPr>
        <p:spPr>
          <a:xfrm>
            <a:off x="931506" y="1356508"/>
            <a:ext cx="9633522" cy="3970318"/>
          </a:xfrm>
          <a:prstGeom prst="rect">
            <a:avLst/>
          </a:prstGeom>
        </p:spPr>
        <p:txBody>
          <a:bodyPr wrap="square">
            <a:spAutoFit/>
          </a:bodyPr>
          <a:lstStyle/>
          <a:p>
            <a:pPr marL="0" lvl="1" algn="just"/>
            <a:r>
              <a:rPr lang="it-IT" sz="1400" dirty="0">
                <a:latin typeface="Arial" panose="020B0604020202020204" pitchFamily="34" charset="0"/>
                <a:ea typeface="ＭＳ Ｐゴシック"/>
                <a:cs typeface="Arial" panose="020B0604020202020204" pitchFamily="34" charset="0"/>
              </a:rPr>
              <a:t>Nel caso di proposte improcedibili </a:t>
            </a:r>
            <a:r>
              <a:rPr lang="it-IT" sz="1400" b="1" dirty="0">
                <a:solidFill>
                  <a:srgbClr val="007D57"/>
                </a:solidFill>
                <a:latin typeface="Arial" panose="020B0604020202020204" pitchFamily="34" charset="0"/>
                <a:ea typeface="ＭＳ Ｐゴシック"/>
                <a:cs typeface="Arial" panose="020B0604020202020204" pitchFamily="34" charset="0"/>
              </a:rPr>
              <a:t>i termini previsti per l’escussione della garanzia decorrono</a:t>
            </a:r>
            <a:r>
              <a:rPr lang="it-IT" sz="1400" dirty="0">
                <a:latin typeface="Arial" panose="020B0604020202020204" pitchFamily="34" charset="0"/>
                <a:ea typeface="ＭＳ Ｐゴシック"/>
                <a:cs typeface="Arial" panose="020B0604020202020204" pitchFamily="34" charset="0"/>
              </a:rPr>
              <a:t>:</a:t>
            </a: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dalla data di invio della comunicazione d’improcedibilità dal Gestore al soggetto </a:t>
            </a:r>
            <a:r>
              <a:rPr lang="it-IT" sz="1400" dirty="0" smtClean="0">
                <a:latin typeface="Arial" panose="020B0604020202020204" pitchFamily="34" charset="0"/>
                <a:ea typeface="ＭＳ Ｐゴシック"/>
                <a:cs typeface="Arial" panose="020B0604020202020204" pitchFamily="34" charset="0"/>
              </a:rPr>
              <a:t>richiedente</a:t>
            </a:r>
          </a:p>
          <a:p>
            <a:pPr marL="285750" lvl="1" indent="-285750" algn="just">
              <a:buClr>
                <a:srgbClr val="009A6A"/>
              </a:buClr>
              <a:buFont typeface="Wingdings" panose="05000000000000000000" pitchFamily="2" charset="2"/>
              <a:buChar char="Ø"/>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dalla data di invio della comunicazione, prima della delibera del Consiglio, di rinuncia al perfezionamento della proposta da parte del soggetto richiedente al </a:t>
            </a:r>
            <a:r>
              <a:rPr lang="it-IT" sz="1400" dirty="0" smtClean="0">
                <a:latin typeface="Arial" panose="020B0604020202020204" pitchFamily="34" charset="0"/>
                <a:ea typeface="ＭＳ Ｐゴシック"/>
                <a:cs typeface="Arial" panose="020B0604020202020204" pitchFamily="34" charset="0"/>
              </a:rPr>
              <a:t>Gestore</a:t>
            </a:r>
          </a:p>
          <a:p>
            <a:pPr marL="285750" lvl="1" indent="-285750" algn="just">
              <a:buClr>
                <a:srgbClr val="009A6A"/>
              </a:buClr>
              <a:buFont typeface="Wingdings" panose="05000000000000000000" pitchFamily="2" charset="2"/>
              <a:buChar char="Ø"/>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dalla data di invio della comunicazione di  non accoglimento da parte del Consiglio (in tale caso il soggetto richiedente non deve dar corso al perfezionamento della garanzia, pena l’inefficacia)</a:t>
            </a:r>
          </a:p>
          <a:p>
            <a:pPr marL="0" lvl="1" algn="just"/>
            <a:endParaRPr lang="it-IT" sz="1400" dirty="0">
              <a:latin typeface="Arial" panose="020B0604020202020204" pitchFamily="34" charset="0"/>
              <a:ea typeface="ＭＳ Ｐゴシック"/>
              <a:cs typeface="Arial" panose="020B0604020202020204" pitchFamily="34" charset="0"/>
            </a:endParaRPr>
          </a:p>
          <a:p>
            <a:pPr marL="0" lvl="1" algn="just"/>
            <a:endParaRPr lang="it-IT" sz="1400" dirty="0">
              <a:latin typeface="Arial" panose="020B0604020202020204" pitchFamily="34" charset="0"/>
              <a:ea typeface="ＭＳ Ｐゴシック"/>
              <a:cs typeface="Arial" panose="020B0604020202020204" pitchFamily="34" charset="0"/>
            </a:endParaRPr>
          </a:p>
          <a:p>
            <a:pPr marL="0" lvl="1" algn="just"/>
            <a:endParaRPr lang="it-IT" sz="1400" dirty="0" smtClean="0">
              <a:latin typeface="Arial" panose="020B0604020202020204" pitchFamily="34" charset="0"/>
              <a:ea typeface="ＭＳ Ｐゴシック"/>
              <a:cs typeface="Arial" panose="020B0604020202020204" pitchFamily="34" charset="0"/>
            </a:endParaRPr>
          </a:p>
          <a:p>
            <a:pPr marL="457200" lvl="2" algn="just"/>
            <a:r>
              <a:rPr lang="it-IT" sz="1400" dirty="0" smtClean="0">
                <a:latin typeface="Arial" panose="020B0604020202020204" pitchFamily="34" charset="0"/>
                <a:ea typeface="ＭＳ Ｐゴシック"/>
                <a:cs typeface="Arial" panose="020B0604020202020204" pitchFamily="34" charset="0"/>
              </a:rPr>
              <a:t>Il </a:t>
            </a:r>
            <a:r>
              <a:rPr lang="it-IT" sz="1400" dirty="0">
                <a:latin typeface="Arial" panose="020B0604020202020204" pitchFamily="34" charset="0"/>
                <a:ea typeface="ＭＳ Ｐゴシック"/>
                <a:cs typeface="Arial" panose="020B0604020202020204" pitchFamily="34" charset="0"/>
              </a:rPr>
              <a:t>soggetto richiedente comunica al Gestore l’avvenuto o il mancato perfezionamento dell’accordo transattivo </a:t>
            </a:r>
            <a:r>
              <a:rPr lang="it-IT" sz="1400" b="1" u="sng" dirty="0">
                <a:solidFill>
                  <a:srgbClr val="007D57"/>
                </a:solidFill>
                <a:latin typeface="Arial" panose="020B0604020202020204" pitchFamily="34" charset="0"/>
                <a:ea typeface="ＭＳ Ｐゴシック"/>
                <a:cs typeface="Arial" panose="020B0604020202020204" pitchFamily="34" charset="0"/>
              </a:rPr>
              <a:t>entro 3 mesi dall’evento</a:t>
            </a:r>
            <a:r>
              <a:rPr lang="it-IT" sz="1400" dirty="0">
                <a:latin typeface="Arial" panose="020B0604020202020204" pitchFamily="34" charset="0"/>
                <a:ea typeface="ＭＳ Ｐゴシック"/>
                <a:cs typeface="Arial" panose="020B0604020202020204" pitchFamily="34" charset="0"/>
              </a:rPr>
              <a:t>. In caso di mancato perfezionamento il soggetto richiedente deve inviare formale comunicazione di decadenza dell’accordo al soggetto proponente</a:t>
            </a:r>
            <a:r>
              <a:rPr lang="it-IT" sz="1400" dirty="0" smtClean="0">
                <a:latin typeface="Arial" panose="020B0604020202020204" pitchFamily="34" charset="0"/>
                <a:ea typeface="ＭＳ Ｐゴシック"/>
                <a:cs typeface="Arial" panose="020B0604020202020204" pitchFamily="34" charset="0"/>
              </a:rPr>
              <a:t>.</a:t>
            </a:r>
          </a:p>
          <a:p>
            <a:pPr marL="457200" lvl="2" algn="just"/>
            <a:endParaRPr lang="it-IT" sz="1400" dirty="0">
              <a:latin typeface="Arial" panose="020B0604020202020204" pitchFamily="34" charset="0"/>
              <a:ea typeface="ＭＳ Ｐゴシック"/>
              <a:cs typeface="Arial" panose="020B0604020202020204" pitchFamily="34" charset="0"/>
            </a:endParaRPr>
          </a:p>
          <a:p>
            <a:pPr marL="457200" lvl="2" algn="just"/>
            <a:r>
              <a:rPr lang="it-IT" sz="1400" dirty="0">
                <a:latin typeface="Arial" panose="020B0604020202020204" pitchFamily="34" charset="0"/>
                <a:ea typeface="ＭＳ Ｐゴシック"/>
                <a:cs typeface="Arial" panose="020B0604020202020204" pitchFamily="34" charset="0"/>
              </a:rPr>
              <a:t>La richiesta di attivazione deve essere inviata al Gestore </a:t>
            </a:r>
            <a:r>
              <a:rPr lang="it-IT" sz="1400" b="1" u="sng" dirty="0">
                <a:solidFill>
                  <a:srgbClr val="007D57"/>
                </a:solidFill>
                <a:latin typeface="Arial" panose="020B0604020202020204" pitchFamily="34" charset="0"/>
                <a:ea typeface="ＭＳ Ｐゴシック"/>
                <a:cs typeface="Arial" panose="020B0604020202020204" pitchFamily="34" charset="0"/>
              </a:rPr>
              <a:t>entro 6 mesi </a:t>
            </a:r>
            <a:r>
              <a:rPr lang="it-IT" sz="1400" dirty="0">
                <a:latin typeface="Arial" panose="020B0604020202020204" pitchFamily="34" charset="0"/>
                <a:ea typeface="ＭＳ Ｐゴシック"/>
                <a:cs typeface="Arial" panose="020B0604020202020204" pitchFamily="34" charset="0"/>
              </a:rPr>
              <a:t>dalla data di perfezionamento dell’accordo transattivo (valuta di pagamento a saldo dell’importo proposto) o dalla data del mancato perfezionamento dell’accordo transattivo (data di invio della lettera di decadenza dell’accordo), pena l’inefficacia della garanzia.</a:t>
            </a:r>
          </a:p>
        </p:txBody>
      </p:sp>
      <p:sp>
        <p:nvSpPr>
          <p:cNvPr id="8" name="Freccia a destra 7"/>
          <p:cNvSpPr/>
          <p:nvPr/>
        </p:nvSpPr>
        <p:spPr bwMode="auto">
          <a:xfrm>
            <a:off x="892628" y="3740852"/>
            <a:ext cx="504187" cy="338481"/>
          </a:xfrm>
          <a:prstGeom prst="rightArrow">
            <a:avLst/>
          </a:prstGeom>
          <a:solidFill>
            <a:srgbClr val="009A6A"/>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it-IT" sz="1300" b="1" i="0" u="none" strike="noStrike" cap="none" normalizeH="0" baseline="0" smtClean="0">
              <a:ln>
                <a:noFill/>
              </a:ln>
              <a:solidFill>
                <a:schemeClr val="tx1"/>
              </a:solidFill>
              <a:effectLst/>
              <a:latin typeface="Arial" charset="0"/>
              <a:ea typeface="Osaka" pitchFamily="1" charset="-128"/>
            </a:endParaRPr>
          </a:p>
        </p:txBody>
      </p:sp>
      <p:sp>
        <p:nvSpPr>
          <p:cNvPr id="9" name="Freccia a destra 8"/>
          <p:cNvSpPr/>
          <p:nvPr/>
        </p:nvSpPr>
        <p:spPr bwMode="auto">
          <a:xfrm>
            <a:off x="892628" y="4570358"/>
            <a:ext cx="504187" cy="338481"/>
          </a:xfrm>
          <a:prstGeom prst="rightArrow">
            <a:avLst/>
          </a:prstGeom>
          <a:solidFill>
            <a:srgbClr val="009A6A"/>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it-IT" sz="1300" b="1" i="0" u="none" strike="noStrike" cap="none" normalizeH="0" baseline="0" smtClean="0">
              <a:ln>
                <a:noFill/>
              </a:ln>
              <a:solidFill>
                <a:schemeClr val="tx1"/>
              </a:solidFill>
              <a:effectLst/>
              <a:latin typeface="Arial" charset="0"/>
              <a:ea typeface="Osaka" pitchFamily="1" charset="-128"/>
            </a:endParaRPr>
          </a:p>
        </p:txBody>
      </p:sp>
    </p:spTree>
    <p:extLst>
      <p:ext uri="{BB962C8B-B14F-4D97-AF65-F5344CB8AC3E}">
        <p14:creationId xmlns:p14="http://schemas.microsoft.com/office/powerpoint/2010/main" val="2430028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33</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Accordi transattivi tra soggetto garante e soggetto finanziatore</a:t>
            </a:r>
          </a:p>
        </p:txBody>
      </p:sp>
      <p:sp>
        <p:nvSpPr>
          <p:cNvPr id="3" name="Rettangolo 2"/>
          <p:cNvSpPr/>
          <p:nvPr/>
        </p:nvSpPr>
        <p:spPr>
          <a:xfrm>
            <a:off x="931506" y="1356508"/>
            <a:ext cx="9633522" cy="3323987"/>
          </a:xfrm>
          <a:prstGeom prst="rect">
            <a:avLst/>
          </a:prstGeom>
        </p:spPr>
        <p:txBody>
          <a:bodyPr wrap="square">
            <a:spAutoFit/>
          </a:bodyPr>
          <a:lstStyle/>
          <a:p>
            <a:pPr marL="0" lvl="1" algn="just"/>
            <a:r>
              <a:rPr lang="it-IT" sz="1400" dirty="0">
                <a:latin typeface="Arial" panose="020B0604020202020204" pitchFamily="34" charset="0"/>
                <a:ea typeface="ＭＳ Ｐゴシック"/>
                <a:cs typeface="Arial" panose="020B0604020202020204" pitchFamily="34" charset="0"/>
              </a:rPr>
              <a:t>Si tratta di accordi stipulati</a:t>
            </a:r>
            <a:r>
              <a:rPr lang="it-IT" sz="1400" dirty="0" smtClean="0">
                <a:latin typeface="Arial" panose="020B0604020202020204" pitchFamily="34" charset="0"/>
                <a:ea typeface="ＭＳ Ｐゴシック"/>
                <a:cs typeface="Arial" panose="020B0604020202020204" pitchFamily="34" charset="0"/>
              </a:rPr>
              <a:t>, </a:t>
            </a:r>
            <a:r>
              <a:rPr lang="it-IT" sz="1400" u="sng" dirty="0" smtClean="0">
                <a:latin typeface="Arial" panose="020B0604020202020204" pitchFamily="34" charset="0"/>
                <a:ea typeface="ＭＳ Ｐゴシック"/>
                <a:cs typeface="Arial" panose="020B0604020202020204" pitchFamily="34" charset="0"/>
              </a:rPr>
              <a:t>nei soli casi di riassicurazione</a:t>
            </a:r>
            <a:r>
              <a:rPr lang="it-IT" sz="1400" dirty="0" smtClean="0">
                <a:latin typeface="Arial" panose="020B0604020202020204" pitchFamily="34" charset="0"/>
                <a:ea typeface="ＭＳ Ｐゴシック"/>
                <a:cs typeface="Arial" panose="020B0604020202020204" pitchFamily="34" charset="0"/>
              </a:rPr>
              <a:t>, </a:t>
            </a:r>
            <a:r>
              <a:rPr lang="it-IT" sz="1400" dirty="0">
                <a:latin typeface="Arial" panose="020B0604020202020204" pitchFamily="34" charset="0"/>
                <a:ea typeface="ＭＳ Ｐゴシック"/>
                <a:cs typeface="Arial" panose="020B0604020202020204" pitchFamily="34" charset="0"/>
              </a:rPr>
              <a:t>tra soggetti richiedenti e soggetti finanziatori, aventi ad oggetto molteplici operazioni, a liberazione totale della garanzia del soggetto richiedente:</a:t>
            </a:r>
          </a:p>
          <a:p>
            <a:pPr marL="285750" lvl="1" indent="-285750" algn="just">
              <a:buClr>
                <a:srgbClr val="009A6A"/>
              </a:buClr>
              <a:buFont typeface="Arial" panose="020B0604020202020204" pitchFamily="34" charset="0"/>
              <a:buChar char="•"/>
            </a:pPr>
            <a:r>
              <a:rPr lang="it-IT" sz="1400" dirty="0">
                <a:latin typeface="Arial" panose="020B0604020202020204" pitchFamily="34" charset="0"/>
                <a:ea typeface="ＭＳ Ｐゴシック"/>
                <a:cs typeface="Arial" panose="020B0604020202020204" pitchFamily="34" charset="0"/>
              </a:rPr>
              <a:t>con prosecuzione delle azioni di </a:t>
            </a:r>
            <a:r>
              <a:rPr lang="it-IT" sz="1400" dirty="0" smtClean="0">
                <a:latin typeface="Arial" panose="020B0604020202020204" pitchFamily="34" charset="0"/>
                <a:ea typeface="ＭＳ Ｐゴシック"/>
                <a:cs typeface="Arial" panose="020B0604020202020204" pitchFamily="34" charset="0"/>
              </a:rPr>
              <a:t>recupero</a:t>
            </a: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Arial" panose="020B0604020202020204" pitchFamily="34" charset="0"/>
              <a:buChar char="•"/>
            </a:pPr>
            <a:r>
              <a:rPr lang="it-IT" sz="1400" dirty="0">
                <a:latin typeface="Arial" panose="020B0604020202020204" pitchFamily="34" charset="0"/>
                <a:ea typeface="ＭＳ Ｐゴシック"/>
                <a:cs typeface="Arial" panose="020B0604020202020204" pitchFamily="34" charset="0"/>
              </a:rPr>
              <a:t>con rinuncia alle azioni di recupero</a:t>
            </a:r>
          </a:p>
          <a:p>
            <a:pPr marL="0" lvl="1" algn="just"/>
            <a:endParaRPr lang="it-IT" sz="1400" dirty="0" smtClean="0">
              <a:latin typeface="Arial" panose="020B0604020202020204" pitchFamily="34" charset="0"/>
              <a:ea typeface="ＭＳ Ｐゴシック"/>
              <a:cs typeface="Arial" panose="020B0604020202020204" pitchFamily="34" charset="0"/>
            </a:endParaRPr>
          </a:p>
          <a:p>
            <a:pPr marL="0" lvl="1" algn="just"/>
            <a:r>
              <a:rPr lang="it-IT" sz="1400" dirty="0" smtClean="0">
                <a:latin typeface="Arial" panose="020B0604020202020204" pitchFamily="34" charset="0"/>
                <a:ea typeface="ＭＳ Ｐゴシック"/>
                <a:cs typeface="Arial" panose="020B0604020202020204" pitchFamily="34" charset="0"/>
              </a:rPr>
              <a:t>Alle </a:t>
            </a:r>
            <a:r>
              <a:rPr lang="it-IT" sz="1400" dirty="0">
                <a:latin typeface="Arial" panose="020B0604020202020204" pitchFamily="34" charset="0"/>
                <a:ea typeface="ＭＳ Ｐゴシック"/>
                <a:cs typeface="Arial" panose="020B0604020202020204" pitchFamily="34" charset="0"/>
              </a:rPr>
              <a:t>proposte di accordi transattivi con rinuncia alle azioni di recupero, di cui una copia deve essere trasmessa al Gestore, si applica per quanto compatibile la disciplina  degli accordi proposti dal singolo soggetto beneficiario. In deroga alla predetta disciplina:</a:t>
            </a: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il soggetto richiedente non deve inviare i documenti richiesti per l’escussione della garanzia</a:t>
            </a:r>
            <a:r>
              <a:rPr lang="it-IT" sz="1400" dirty="0" smtClean="0">
                <a:latin typeface="Arial" panose="020B0604020202020204" pitchFamily="34" charset="0"/>
                <a:ea typeface="ＭＳ Ｐゴシック"/>
                <a:cs typeface="Arial" panose="020B0604020202020204" pitchFamily="34" charset="0"/>
              </a:rPr>
              <a:t>;</a:t>
            </a:r>
          </a:p>
          <a:p>
            <a:pPr marL="285750" lvl="1" indent="-285750" algn="just">
              <a:buClr>
                <a:srgbClr val="009A6A"/>
              </a:buClr>
              <a:buFont typeface="Wingdings" panose="05000000000000000000" pitchFamily="2" charset="2"/>
              <a:buChar char="Ø"/>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le proposte di accordo transattivo sulle singole operazioni devono prevedere una percentuale di stralcio dell’importo escusso dal soggetto finanziatore al soggetto richiedente pari o superiore al 15</a:t>
            </a:r>
            <a:r>
              <a:rPr lang="it-IT" sz="1400" dirty="0" smtClean="0">
                <a:latin typeface="Arial" panose="020B0604020202020204" pitchFamily="34" charset="0"/>
                <a:ea typeface="ＭＳ Ｐゴシック"/>
                <a:cs typeface="Arial" panose="020B0604020202020204" pitchFamily="34" charset="0"/>
              </a:rPr>
              <a:t>%;</a:t>
            </a:r>
          </a:p>
          <a:p>
            <a:pPr marL="285750" lvl="1" indent="-285750" algn="just">
              <a:buClr>
                <a:srgbClr val="009A6A"/>
              </a:buClr>
              <a:buFont typeface="Wingdings" panose="05000000000000000000" pitchFamily="2" charset="2"/>
              <a:buChar char="Ø"/>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Font typeface="Wingdings" panose="05000000000000000000" pitchFamily="2" charset="2"/>
              <a:buChar char="Ø"/>
            </a:pPr>
            <a:r>
              <a:rPr lang="it-IT" sz="1400" dirty="0">
                <a:latin typeface="Arial" panose="020B0604020202020204" pitchFamily="34" charset="0"/>
                <a:ea typeface="ＭＳ Ｐゴシック"/>
                <a:cs typeface="Arial" panose="020B0604020202020204" pitchFamily="34" charset="0"/>
              </a:rPr>
              <a:t>la verifica dell’efficacia della garanzia da parte del Gestore del Fondo è effettuata in sede di eventuale e successiva escussione della stessa.</a:t>
            </a:r>
          </a:p>
        </p:txBody>
      </p:sp>
      <p:sp>
        <p:nvSpPr>
          <p:cNvPr id="7" name="CasellaDiTesto 6"/>
          <p:cNvSpPr txBox="1"/>
          <p:nvPr/>
        </p:nvSpPr>
        <p:spPr>
          <a:xfrm>
            <a:off x="931507" y="5125101"/>
            <a:ext cx="9967152" cy="538194"/>
          </a:xfrm>
          <a:prstGeom prst="rect">
            <a:avLst/>
          </a:pr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defPPr>
              <a:defRPr lang="it-IT"/>
            </a:defPPr>
            <a:lvl1pPr algn="just">
              <a:defRPr sz="1400">
                <a:solidFill>
                  <a:schemeClr val="bg1"/>
                </a:solidFill>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Gli accordi transattivi che prevedono la prosecuzione delle azioni di recupero non sono soggetti a valutazione da parte del Gestore del Fondo e del Consiglio di Gestione.</a:t>
            </a:r>
          </a:p>
        </p:txBody>
      </p:sp>
    </p:spTree>
    <p:extLst>
      <p:ext uri="{BB962C8B-B14F-4D97-AF65-F5344CB8AC3E}">
        <p14:creationId xmlns:p14="http://schemas.microsoft.com/office/powerpoint/2010/main" val="3222093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49087" y="2224216"/>
            <a:ext cx="10786654" cy="964754"/>
          </a:xfrm>
        </p:spPr>
        <p:txBody>
          <a:bodyPr anchor="ctr" anchorCtr="0">
            <a:normAutofit/>
          </a:bodyPr>
          <a:lstStyle/>
          <a:p>
            <a:pPr lvl="0" algn="ctr" eaLnBrk="0" fontAlgn="base" hangingPunct="0">
              <a:lnSpc>
                <a:spcPct val="100000"/>
              </a:lnSpc>
              <a:spcBef>
                <a:spcPct val="20000"/>
              </a:spcBef>
              <a:spcAft>
                <a:spcPct val="0"/>
              </a:spcAft>
              <a:tabLst>
                <a:tab pos="901700" algn="l"/>
              </a:tabLst>
              <a:defRPr/>
            </a:pPr>
            <a:r>
              <a:rPr lang="it-IT" sz="4000" dirty="0">
                <a:latin typeface="Calibri" panose="020F0502020204030204" pitchFamily="34" charset="0"/>
                <a:cs typeface="Calibri" panose="020F0502020204030204" pitchFamily="34" charset="0"/>
              </a:rPr>
              <a:t>Altre verifiche sulle operazioni garantite</a:t>
            </a:r>
          </a:p>
        </p:txBody>
      </p:sp>
    </p:spTree>
    <p:extLst>
      <p:ext uri="{BB962C8B-B14F-4D97-AF65-F5344CB8AC3E}">
        <p14:creationId xmlns:p14="http://schemas.microsoft.com/office/powerpoint/2010/main" val="814078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35</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Adempimenti in capo al soggetto beneficiario finale</a:t>
            </a:r>
          </a:p>
        </p:txBody>
      </p:sp>
      <p:sp>
        <p:nvSpPr>
          <p:cNvPr id="3" name="Rettangolo 2"/>
          <p:cNvSpPr/>
          <p:nvPr/>
        </p:nvSpPr>
        <p:spPr>
          <a:xfrm>
            <a:off x="931506" y="1356508"/>
            <a:ext cx="9633522" cy="3108543"/>
          </a:xfrm>
          <a:prstGeom prst="rect">
            <a:avLst/>
          </a:prstGeom>
        </p:spPr>
        <p:txBody>
          <a:bodyPr wrap="square">
            <a:spAutoFit/>
          </a:bodyPr>
          <a:lstStyle/>
          <a:p>
            <a:pPr marL="0" lvl="1" algn="just"/>
            <a:r>
              <a:rPr lang="it-IT" sz="1400" b="1" u="sng" dirty="0">
                <a:solidFill>
                  <a:srgbClr val="007D57"/>
                </a:solidFill>
                <a:latin typeface="Arial" panose="020B0604020202020204" pitchFamily="34" charset="0"/>
                <a:ea typeface="ＭＳ Ｐゴシック"/>
                <a:cs typeface="Arial" panose="020B0604020202020204" pitchFamily="34" charset="0"/>
              </a:rPr>
              <a:t>Il soggetto beneficiario finale</a:t>
            </a:r>
            <a:r>
              <a:rPr lang="it-IT" sz="1400" dirty="0">
                <a:latin typeface="Arial" panose="020B0604020202020204" pitchFamily="34" charset="0"/>
                <a:ea typeface="ＭＳ Ｐゴシック"/>
                <a:cs typeface="Arial" panose="020B0604020202020204" pitchFamily="34" charset="0"/>
              </a:rPr>
              <a:t>, ai fini dell’istruttoria dei controlli documentali ovvero dell’istruttoria per le richieste di escussione, deve inviare la documentazione necessaria per le ulteriori verifiche relative</a:t>
            </a:r>
            <a:r>
              <a:rPr lang="it-IT" sz="1400" dirty="0" smtClean="0">
                <a:latin typeface="Arial" panose="020B0604020202020204" pitchFamily="34" charset="0"/>
                <a:ea typeface="ＭＳ Ｐゴシック"/>
                <a:cs typeface="Arial" panose="020B0604020202020204" pitchFamily="34" charset="0"/>
              </a:rPr>
              <a:t>:</a:t>
            </a:r>
          </a:p>
          <a:p>
            <a:pPr marL="0" lvl="1" algn="just"/>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SzPct val="150000"/>
              <a:buFont typeface="Wingdings" panose="05000000000000000000" pitchFamily="2" charset="2"/>
              <a:buChar char="§"/>
            </a:pPr>
            <a:r>
              <a:rPr lang="it-IT" sz="1400" b="1" dirty="0">
                <a:solidFill>
                  <a:srgbClr val="007D57"/>
                </a:solidFill>
                <a:latin typeface="Arial" panose="020B0604020202020204" pitchFamily="34" charset="0"/>
                <a:ea typeface="ＭＳ Ｐゴシック"/>
                <a:cs typeface="Arial" panose="020B0604020202020204" pitchFamily="34" charset="0"/>
              </a:rPr>
              <a:t>alle operazioni finanziarie a fronte di investimenti</a:t>
            </a:r>
            <a:r>
              <a:rPr lang="it-IT" sz="1400" dirty="0">
                <a:latin typeface="Arial" panose="020B0604020202020204" pitchFamily="34" charset="0"/>
                <a:ea typeface="ＭＳ Ｐゴシック"/>
                <a:cs typeface="Arial" panose="020B0604020202020204" pitchFamily="34" charset="0"/>
              </a:rPr>
              <a:t>. La documentazione attestante la realizzazione del programma di investimento deve essere inviata al Gestore entro il termine di un mese dalla richiesta. Nel caso in cui il programma d’investimento non sia ancora stato completato, tale termine può essere prorogato, su delibera del Consiglio di gestione, fermo restando il rispetto del termine dei 3 anni per il </a:t>
            </a:r>
            <a:r>
              <a:rPr lang="it-IT" sz="1400" dirty="0" smtClean="0">
                <a:latin typeface="Arial" panose="020B0604020202020204" pitchFamily="34" charset="0"/>
                <a:ea typeface="ＭＳ Ｐゴシック"/>
                <a:cs typeface="Arial" panose="020B0604020202020204" pitchFamily="34" charset="0"/>
              </a:rPr>
              <a:t>completamento</a:t>
            </a:r>
          </a:p>
          <a:p>
            <a:pPr marL="285750" lvl="1" indent="-285750" algn="just">
              <a:buClr>
                <a:srgbClr val="009A6A"/>
              </a:buClr>
              <a:buSzPct val="150000"/>
              <a:buFont typeface="Wingdings" panose="05000000000000000000" pitchFamily="2" charset="2"/>
              <a:buChar char="§"/>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SzPct val="150000"/>
              <a:buFont typeface="Wingdings" panose="05000000000000000000" pitchFamily="2" charset="2"/>
              <a:buChar char="§"/>
            </a:pPr>
            <a:r>
              <a:rPr lang="it-IT" sz="1400" b="1" dirty="0">
                <a:solidFill>
                  <a:srgbClr val="007D57"/>
                </a:solidFill>
                <a:latin typeface="Arial" panose="020B0604020202020204" pitchFamily="34" charset="0"/>
                <a:ea typeface="ＭＳ Ｐゴシック"/>
                <a:cs typeface="Arial" panose="020B0604020202020204" pitchFamily="34" charset="0"/>
              </a:rPr>
              <a:t>al requisito di PMI</a:t>
            </a:r>
            <a:r>
              <a:rPr lang="it-IT" sz="1400" dirty="0">
                <a:latin typeface="Arial" panose="020B0604020202020204" pitchFamily="34" charset="0"/>
                <a:ea typeface="ＭＳ Ｐゴシック"/>
                <a:cs typeface="Arial" panose="020B0604020202020204" pitchFamily="34" charset="0"/>
              </a:rPr>
              <a:t>. La documentazione attestante la dimensione aziendale del soggetto beneficiario finale e dei soggetti a  questi eventualmente legati da rapporti di associazione/collegamento deve essere inviata entro il termine di tre mesi dalla richiesta </a:t>
            </a:r>
            <a:endParaRPr lang="it-IT" sz="1400" dirty="0" smtClean="0">
              <a:latin typeface="Arial" panose="020B0604020202020204" pitchFamily="34" charset="0"/>
              <a:ea typeface="ＭＳ Ｐゴシック"/>
              <a:cs typeface="Arial" panose="020B0604020202020204" pitchFamily="34" charset="0"/>
            </a:endParaRPr>
          </a:p>
          <a:p>
            <a:pPr marL="285750" lvl="1" indent="-285750" algn="just">
              <a:buClr>
                <a:srgbClr val="009A6A"/>
              </a:buClr>
              <a:buSzPct val="150000"/>
              <a:buFont typeface="Wingdings" panose="05000000000000000000" pitchFamily="2" charset="2"/>
              <a:buChar char="§"/>
            </a:pPr>
            <a:endParaRPr lang="it-IT" sz="1400" dirty="0">
              <a:latin typeface="Arial" panose="020B0604020202020204" pitchFamily="34" charset="0"/>
              <a:ea typeface="ＭＳ Ｐゴシック"/>
              <a:cs typeface="Arial" panose="020B0604020202020204" pitchFamily="34" charset="0"/>
            </a:endParaRPr>
          </a:p>
          <a:p>
            <a:pPr marL="285750" lvl="1" indent="-285750" algn="just">
              <a:buClr>
                <a:srgbClr val="009A6A"/>
              </a:buClr>
              <a:buSzPct val="150000"/>
              <a:buFont typeface="Wingdings" panose="05000000000000000000" pitchFamily="2" charset="2"/>
              <a:buChar char="§"/>
            </a:pPr>
            <a:r>
              <a:rPr lang="it-IT" sz="1400" b="1" dirty="0">
                <a:solidFill>
                  <a:srgbClr val="007D57"/>
                </a:solidFill>
                <a:latin typeface="Arial" panose="020B0604020202020204" pitchFamily="34" charset="0"/>
                <a:ea typeface="ＭＳ Ｐゴシック"/>
                <a:cs typeface="Arial" panose="020B0604020202020204" pitchFamily="34" charset="0"/>
              </a:rPr>
              <a:t>ai dati economico finanziari acquisiti dal Portale per le imprese</a:t>
            </a:r>
            <a:r>
              <a:rPr lang="it-IT" sz="1400" dirty="0">
                <a:latin typeface="Arial" panose="020B0604020202020204" pitchFamily="34" charset="0"/>
                <a:ea typeface="ＭＳ Ｐゴシック"/>
                <a:cs typeface="Arial" panose="020B0604020202020204" pitchFamily="34" charset="0"/>
              </a:rPr>
              <a:t>. La documentazione contabile utilizzata (bilanci/dichiarazioni fiscali) deve essere inviata entro il termine di tre mesi dalla richiesta.</a:t>
            </a:r>
          </a:p>
        </p:txBody>
      </p:sp>
    </p:spTree>
    <p:extLst>
      <p:ext uri="{BB962C8B-B14F-4D97-AF65-F5344CB8AC3E}">
        <p14:creationId xmlns:p14="http://schemas.microsoft.com/office/powerpoint/2010/main" val="773333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36</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Revoca dell’agevolazione</a:t>
            </a:r>
          </a:p>
        </p:txBody>
      </p:sp>
      <p:sp>
        <p:nvSpPr>
          <p:cNvPr id="3" name="Rettangolo 2"/>
          <p:cNvSpPr/>
          <p:nvPr/>
        </p:nvSpPr>
        <p:spPr>
          <a:xfrm>
            <a:off x="931506" y="1356508"/>
            <a:ext cx="10041294" cy="4616648"/>
          </a:xfrm>
          <a:prstGeom prst="rect">
            <a:avLst/>
          </a:prstGeom>
        </p:spPr>
        <p:txBody>
          <a:bodyPr wrap="square">
            <a:spAutoFit/>
          </a:bodyPr>
          <a:lstStyle/>
          <a:p>
            <a:pPr marL="0" lvl="1" algn="just"/>
            <a:r>
              <a:rPr lang="it-IT" sz="1400" dirty="0">
                <a:latin typeface="Arial" panose="020B0604020202020204" pitchFamily="34" charset="0"/>
                <a:ea typeface="ＭＳ Ｐゴシック"/>
                <a:cs typeface="Arial" panose="020B0604020202020204" pitchFamily="34" charset="0"/>
              </a:rPr>
              <a:t> Ai sensi dell’articolo 9 del decreto legislativo 31 marzo 1998, n. 123, fatta salva l’efficacia della garanzia nei confronti del soggetto richiedente, </a:t>
            </a:r>
            <a:r>
              <a:rPr lang="it-IT" sz="1400" b="1" dirty="0">
                <a:solidFill>
                  <a:srgbClr val="007D57"/>
                </a:solidFill>
                <a:latin typeface="Arial" panose="020B0604020202020204" pitchFamily="34" charset="0"/>
                <a:ea typeface="ＭＳ Ｐゴシック"/>
                <a:cs typeface="Arial" panose="020B0604020202020204" pitchFamily="34" charset="0"/>
              </a:rPr>
              <a:t>il Gestore del Fondo avvia il procedimento di revoca dell’agevolazione nei confronti del soggetto beneficiario finale</a:t>
            </a:r>
            <a:r>
              <a:rPr lang="it-IT" sz="1400" dirty="0">
                <a:latin typeface="Arial" panose="020B0604020202020204" pitchFamily="34" charset="0"/>
                <a:ea typeface="ＭＳ Ｐゴシック"/>
                <a:cs typeface="Arial" panose="020B0604020202020204" pitchFamily="34" charset="0"/>
              </a:rPr>
              <a:t>:</a:t>
            </a:r>
          </a:p>
          <a:p>
            <a:pPr marL="285750" lvl="1" indent="-285750" algn="just">
              <a:buClr>
                <a:srgbClr val="009A6A"/>
              </a:buClr>
              <a:buFont typeface="Wingdings" panose="05000000000000000000" pitchFamily="2" charset="2"/>
              <a:buChar char="§"/>
            </a:pPr>
            <a:r>
              <a:rPr lang="it-IT" sz="1400" dirty="0">
                <a:latin typeface="Arial" panose="020B0604020202020204" pitchFamily="34" charset="0"/>
                <a:ea typeface="ＭＳ Ｐゴシック"/>
                <a:cs typeface="Arial" panose="020B0604020202020204" pitchFamily="34" charset="0"/>
              </a:rPr>
              <a:t>qualora il programma di investimento oggetto delle operazioni finanziarie a fronte di investimenti non sia completato entro 3 anni dalla data del perfezionamento dell’operazione finanziaria;</a:t>
            </a:r>
          </a:p>
          <a:p>
            <a:pPr marL="285750" lvl="1" indent="-285750" algn="just">
              <a:buClr>
                <a:srgbClr val="009A6A"/>
              </a:buClr>
              <a:buFont typeface="Wingdings" panose="05000000000000000000" pitchFamily="2" charset="2"/>
              <a:buChar char="§"/>
            </a:pPr>
            <a:r>
              <a:rPr lang="it-IT" sz="1400" dirty="0">
                <a:latin typeface="Arial" panose="020B0604020202020204" pitchFamily="34" charset="0"/>
                <a:ea typeface="ＭＳ Ｐゴシック"/>
                <a:cs typeface="Arial" panose="020B0604020202020204" pitchFamily="34" charset="0"/>
              </a:rPr>
              <a:t>qualora dalla relazione finale sul programma di investimento inviata dal soggetto beneficiario finale emerga il completamento parziale del programma di investimento, l’agevolazione è revocata in misura proporzionale;</a:t>
            </a:r>
          </a:p>
          <a:p>
            <a:pPr marL="285750" lvl="1" indent="-285750" algn="just">
              <a:buClr>
                <a:srgbClr val="009A6A"/>
              </a:buClr>
              <a:buFont typeface="Wingdings" panose="05000000000000000000" pitchFamily="2" charset="2"/>
              <a:buChar char="§"/>
            </a:pPr>
            <a:r>
              <a:rPr lang="it-IT" sz="1400" dirty="0">
                <a:latin typeface="Arial" panose="020B0604020202020204" pitchFamily="34" charset="0"/>
                <a:ea typeface="ＭＳ Ｐゴシック"/>
                <a:cs typeface="Arial" panose="020B0604020202020204" pitchFamily="34" charset="0"/>
              </a:rPr>
              <a:t>qualora la relazione finale sul programma di investimento non sia conservata per un periodo di cinque anni dalla data di scadenza dell'operazione finanziaria garantita dal Fondo e non sia trasmessa dal soggetto beneficiario finale al Gestore del Fondo entro il termine di un mese dalla richiesta (D.O. Parte VII, paragrafo A.3)</a:t>
            </a:r>
          </a:p>
          <a:p>
            <a:pPr marL="285750" lvl="1" indent="-285750" algn="just">
              <a:buClr>
                <a:srgbClr val="009A6A"/>
              </a:buClr>
              <a:buFont typeface="Wingdings" panose="05000000000000000000" pitchFamily="2" charset="2"/>
              <a:buChar char="§"/>
            </a:pPr>
            <a:r>
              <a:rPr lang="it-IT" sz="1400" dirty="0">
                <a:latin typeface="Arial" panose="020B0604020202020204" pitchFamily="34" charset="0"/>
                <a:ea typeface="ＭＳ Ｐゴシック"/>
                <a:cs typeface="Arial" panose="020B0604020202020204" pitchFamily="34" charset="0"/>
              </a:rPr>
              <a:t>qualora il soggetto beneficiario finale non sia in possesso dei requisiti di PMI contrariamente a quanto dichiarato sull’Allegato 4</a:t>
            </a:r>
          </a:p>
          <a:p>
            <a:pPr marL="285750" lvl="1" indent="-285750" algn="just">
              <a:buClr>
                <a:srgbClr val="009A6A"/>
              </a:buClr>
              <a:buFont typeface="Wingdings" panose="05000000000000000000" pitchFamily="2" charset="2"/>
              <a:buChar char="§"/>
            </a:pPr>
            <a:r>
              <a:rPr lang="it-IT" sz="1400" dirty="0">
                <a:latin typeface="Arial" panose="020B0604020202020204" pitchFamily="34" charset="0"/>
                <a:ea typeface="ＭＳ Ｐゴシック"/>
                <a:cs typeface="Arial" panose="020B0604020202020204" pitchFamily="34" charset="0"/>
              </a:rPr>
              <a:t>qualora il soggetto beneficiario finale non fornisca al Gestore, entro 3 mesi  dalla richiesta dello stesso, la documentazione contabile necessaria per la verifica dei dati del modulo economico finanziario alimentati dal soggetto richiedente attraverso acquisizione automatica dal Portale delle imprese</a:t>
            </a:r>
          </a:p>
          <a:p>
            <a:pPr marL="285750" lvl="1" indent="-285750" algn="just">
              <a:buClr>
                <a:srgbClr val="009A6A"/>
              </a:buClr>
              <a:buFont typeface="Wingdings" panose="05000000000000000000" pitchFamily="2" charset="2"/>
              <a:buChar char="§"/>
            </a:pPr>
            <a:r>
              <a:rPr lang="it-IT" sz="1400" dirty="0">
                <a:latin typeface="Arial" panose="020B0604020202020204" pitchFamily="34" charset="0"/>
                <a:ea typeface="ＭＳ Ｐゴシック"/>
                <a:cs typeface="Arial" panose="020B0604020202020204" pitchFamily="34" charset="0"/>
              </a:rPr>
              <a:t>qualora sia verificata la mancata rispondenza sostanziale con in dati inseriti nel Portale delle Imprese e la documentazione contabile trasmessa</a:t>
            </a:r>
          </a:p>
          <a:p>
            <a:pPr marL="285750" lvl="1" indent="-285750" algn="just">
              <a:buClr>
                <a:srgbClr val="009A6A"/>
              </a:buClr>
              <a:buFont typeface="Wingdings" panose="05000000000000000000" pitchFamily="2" charset="2"/>
              <a:buChar char="§"/>
            </a:pPr>
            <a:r>
              <a:rPr lang="it-IT" sz="1400" dirty="0">
                <a:latin typeface="Arial" panose="020B0604020202020204" pitchFamily="34" charset="0"/>
                <a:ea typeface="ＭＳ Ｐゴシック"/>
                <a:cs typeface="Arial" panose="020B0604020202020204" pitchFamily="34" charset="0"/>
              </a:rPr>
              <a:t>qualora l’Allegato 4 contenga dati, notizie o dichiarazioni, mendaci, inesatte o reticenti</a:t>
            </a:r>
          </a:p>
          <a:p>
            <a:pPr marL="285750" lvl="1" indent="-285750" algn="just">
              <a:buClr>
                <a:srgbClr val="009A6A"/>
              </a:buClr>
              <a:buFont typeface="Wingdings" panose="05000000000000000000" pitchFamily="2" charset="2"/>
              <a:buChar char="§"/>
            </a:pPr>
            <a:r>
              <a:rPr lang="it-IT" sz="1400" dirty="0">
                <a:latin typeface="Arial" panose="020B0604020202020204" pitchFamily="34" charset="0"/>
                <a:ea typeface="ＭＳ Ｐゴシック"/>
                <a:cs typeface="Arial" panose="020B0604020202020204" pitchFamily="34" charset="0"/>
              </a:rPr>
              <a:t>qualora subentri un nuovo soggetto beneficiario finale non avente i requisiti per l’ammissione alla garanzia (ad esclusione della persona fisica in caso di cancellazione della ditta)</a:t>
            </a:r>
          </a:p>
          <a:p>
            <a:pPr marL="285750" lvl="1" indent="-285750" algn="just">
              <a:buClr>
                <a:srgbClr val="009A6A"/>
              </a:buClr>
              <a:buFont typeface="Wingdings" panose="05000000000000000000" pitchFamily="2" charset="2"/>
              <a:buChar char="§"/>
            </a:pPr>
            <a:r>
              <a:rPr lang="it-IT" sz="1400" dirty="0">
                <a:latin typeface="Arial" panose="020B0604020202020204" pitchFamily="34" charset="0"/>
                <a:ea typeface="ＭＳ Ｐゴシック"/>
                <a:cs typeface="Arial" panose="020B0604020202020204" pitchFamily="34" charset="0"/>
              </a:rPr>
              <a:t>qualora il soggetto beneficiario finale sia destinatario di provvedimenti giudiziari.</a:t>
            </a:r>
          </a:p>
        </p:txBody>
      </p:sp>
    </p:spTree>
    <p:extLst>
      <p:ext uri="{BB962C8B-B14F-4D97-AF65-F5344CB8AC3E}">
        <p14:creationId xmlns:p14="http://schemas.microsoft.com/office/powerpoint/2010/main" val="4050856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49087" y="2224216"/>
            <a:ext cx="10786654" cy="964754"/>
          </a:xfrm>
        </p:spPr>
        <p:txBody>
          <a:bodyPr anchor="ctr" anchorCtr="0">
            <a:normAutofit/>
          </a:bodyPr>
          <a:lstStyle/>
          <a:p>
            <a:pPr lvl="0" algn="ctr" eaLnBrk="0" fontAlgn="base" hangingPunct="0">
              <a:lnSpc>
                <a:spcPct val="100000"/>
              </a:lnSpc>
              <a:spcBef>
                <a:spcPct val="20000"/>
              </a:spcBef>
              <a:spcAft>
                <a:spcPct val="0"/>
              </a:spcAft>
              <a:tabLst>
                <a:tab pos="901700" algn="l"/>
              </a:tabLst>
              <a:defRPr/>
            </a:pPr>
            <a:r>
              <a:rPr lang="it-IT" sz="4000" dirty="0">
                <a:latin typeface="Calibri" panose="020F0502020204030204" pitchFamily="34" charset="0"/>
                <a:cs typeface="Calibri" panose="020F0502020204030204" pitchFamily="34" charset="0"/>
              </a:rPr>
              <a:t>Il nuovo modello di valutazione</a:t>
            </a:r>
          </a:p>
        </p:txBody>
      </p:sp>
    </p:spTree>
    <p:extLst>
      <p:ext uri="{BB962C8B-B14F-4D97-AF65-F5344CB8AC3E}">
        <p14:creationId xmlns:p14="http://schemas.microsoft.com/office/powerpoint/2010/main" val="1126247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000" dirty="0" smtClean="0"/>
              <a:t>Il </a:t>
            </a:r>
            <a:r>
              <a:rPr lang="it-IT" dirty="0"/>
              <a:t>modello</a:t>
            </a:r>
            <a:r>
              <a:rPr lang="it-IT" sz="3000" dirty="0" smtClean="0"/>
              <a:t> di valutazione del Fondo</a:t>
            </a:r>
            <a:endParaRPr lang="it-IT" sz="3000" dirty="0"/>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433BD-B3EA-DF4F-88F9-E24514900239}" type="slidenum">
              <a:rPr kumimoji="0" lang="it-IT" sz="1200" b="0" i="0" u="none" strike="noStrike" kern="1200" cap="none" spc="0" normalizeH="0" baseline="0" noProof="0" smtClean="0">
                <a:ln>
                  <a:noFill/>
                </a:ln>
                <a:solidFill>
                  <a:srgbClr val="007D5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srgbClr val="007D57"/>
              </a:solidFill>
              <a:effectLst/>
              <a:uLnTx/>
              <a:uFillTx/>
              <a:latin typeface="Calibri" panose="020F0502020204030204"/>
              <a:ea typeface="+mn-ea"/>
              <a:cs typeface="+mn-cs"/>
            </a:endParaRPr>
          </a:p>
        </p:txBody>
      </p:sp>
      <p:sp>
        <p:nvSpPr>
          <p:cNvPr id="24" name="Text Box 6"/>
          <p:cNvSpPr txBox="1">
            <a:spLocks noChangeArrowheads="1"/>
          </p:cNvSpPr>
          <p:nvPr/>
        </p:nvSpPr>
        <p:spPr bwMode="auto">
          <a:xfrm>
            <a:off x="2843785" y="1892608"/>
            <a:ext cx="8832278" cy="1898097"/>
          </a:xfrm>
          <a:prstGeom prst="rect">
            <a:avLst/>
          </a:prstGeom>
          <a:solidFill>
            <a:schemeClr val="bg1">
              <a:lumMod val="95000"/>
            </a:schemeClr>
          </a:solidFill>
          <a:ln w="19050">
            <a:solidFill>
              <a:schemeClr val="bg1"/>
            </a:solidFill>
            <a:miter lim="800000"/>
            <a:headEnd/>
            <a:tailEnd/>
          </a:ln>
        </p:spPr>
        <p:txBody>
          <a:bodyPr wrap="square" lIns="96661" tIns="48330" rIns="96661" bIns="48330" anchor="ctr">
            <a:spAutoFit/>
          </a:bodyPr>
          <a:lstStyle/>
          <a:p>
            <a:pPr marL="285750" marR="0" lvl="1" indent="-285750" algn="just" defTabSz="914400" rtl="0" eaLnBrk="1" fontAlgn="auto" latinLnBrk="0" hangingPunct="1">
              <a:lnSpc>
                <a:spcPct val="110000"/>
              </a:lnSpc>
              <a:spcBef>
                <a:spcPts val="600"/>
              </a:spcBef>
              <a:spcAft>
                <a:spcPts val="600"/>
              </a:spcAft>
              <a:buClr>
                <a:srgbClr val="007D57"/>
              </a:buClr>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metodologia di sviluppo in linea con le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best </a:t>
            </a:r>
            <a:r>
              <a:rPr kumimoji="0" lang="it-IT" sz="1400" b="1" i="0" u="none" strike="noStrike" kern="1200" cap="none" spc="0" normalizeH="0" baseline="0" noProof="0" dirty="0" err="1">
                <a:ln>
                  <a:noFill/>
                </a:ln>
                <a:solidFill>
                  <a:srgbClr val="007D57"/>
                </a:solidFill>
                <a:effectLst/>
                <a:uLnTx/>
                <a:uFillTx/>
                <a:latin typeface="Calibri" panose="020F0502020204030204"/>
                <a:ea typeface="ＭＳ Ｐゴシック"/>
                <a:cs typeface="ＭＳ Ｐゴシック"/>
              </a:rPr>
              <a:t>practices</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 diffuse nelle banche IRB</a:t>
            </a:r>
            <a:r>
              <a:rPr kumimoji="0" lang="it-IT" sz="1400" b="0" i="0" u="none" strike="noStrike" kern="1200" cap="none" spc="0" normalizeH="0" baseline="0" noProof="0" dirty="0">
                <a:ln>
                  <a:noFill/>
                </a:ln>
                <a:solidFill>
                  <a:srgbClr val="818A8F"/>
                </a:solidFill>
                <a:effectLst/>
                <a:uLnTx/>
                <a:uFillTx/>
                <a:latin typeface="Calibri" panose="020F0502020204030204"/>
                <a:ea typeface="+mn-ea"/>
                <a:cs typeface="Arial" charset="0"/>
              </a:rPr>
              <a:t>;</a:t>
            </a:r>
          </a:p>
          <a:p>
            <a:pPr marL="285750" marR="0" lvl="1" indent="-285750" algn="just" defTabSz="914400" rtl="0" eaLnBrk="1" fontAlgn="auto" latinLnBrk="0" hangingPunct="1">
              <a:lnSpc>
                <a:spcPct val="110000"/>
              </a:lnSpc>
              <a:spcBef>
                <a:spcPts val="600"/>
              </a:spcBef>
              <a:spcAft>
                <a:spcPts val="600"/>
              </a:spcAft>
              <a:buClr>
                <a:srgbClr val="007D57"/>
              </a:buClr>
              <a:buSzTx/>
              <a:buFont typeface="Arial" panose="020B0604020202020204" pitchFamily="34" charset="0"/>
              <a:buChar char="•"/>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completezza del set informativo</a:t>
            </a:r>
            <a:r>
              <a:rPr kumimoji="0" lang="it-IT" sz="1400" b="0" i="0" u="none" strike="noStrike" kern="1200" cap="none" spc="0" normalizeH="0" baseline="0" noProof="0" dirty="0">
                <a:ln>
                  <a:noFill/>
                </a:ln>
                <a:solidFill>
                  <a:srgbClr val="818A8F"/>
                </a:solidFill>
                <a:effectLst/>
                <a:uLnTx/>
                <a:uFillTx/>
                <a:latin typeface="Calibri" panose="020F0502020204030204"/>
                <a:ea typeface="+mn-ea"/>
                <a:cs typeface="Arial" charset="0"/>
              </a:rPr>
              <a:t>;</a:t>
            </a:r>
          </a:p>
          <a:p>
            <a:pPr marL="285750" marR="0" lvl="1" indent="-285750" algn="just" defTabSz="914400" rtl="0" eaLnBrk="1" fontAlgn="auto" latinLnBrk="0" hangingPunct="1">
              <a:lnSpc>
                <a:spcPct val="110000"/>
              </a:lnSpc>
              <a:spcBef>
                <a:spcPts val="600"/>
              </a:spcBef>
              <a:spcAft>
                <a:spcPts val="600"/>
              </a:spcAft>
              <a:buClr>
                <a:srgbClr val="007D57"/>
              </a:buClr>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definizione di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default coerente con gli standard internazionali</a:t>
            </a:r>
            <a:r>
              <a:rPr kumimoji="0" lang="it-IT" sz="1400" b="0" i="0" u="none" strike="noStrike" kern="1200" cap="none" spc="0" normalizeH="0" baseline="0" noProof="0" dirty="0">
                <a:ln>
                  <a:noFill/>
                </a:ln>
                <a:solidFill>
                  <a:srgbClr val="818A8F"/>
                </a:solidFill>
                <a:effectLst/>
                <a:uLnTx/>
                <a:uFillTx/>
                <a:latin typeface="Calibri" panose="020F0502020204030204"/>
                <a:ea typeface="+mn-ea"/>
                <a:cs typeface="+mn-cs"/>
              </a:rPr>
              <a:t>;</a:t>
            </a:r>
            <a:endParaRPr kumimoji="0" lang="it-IT" sz="1400" b="0" i="0" u="none" strike="noStrike" kern="1200" cap="none" spc="0" normalizeH="0" baseline="0" noProof="0" dirty="0">
              <a:ln>
                <a:noFill/>
              </a:ln>
              <a:solidFill>
                <a:srgbClr val="818A8F"/>
              </a:solidFill>
              <a:effectLst/>
              <a:uLnTx/>
              <a:uFillTx/>
              <a:latin typeface="Calibri" panose="020F0502020204030204"/>
              <a:ea typeface="+mn-ea"/>
              <a:cs typeface="Arial" charset="0"/>
            </a:endParaRPr>
          </a:p>
          <a:p>
            <a:pPr marL="285750" marR="0" lvl="1" indent="-285750" algn="just" defTabSz="914400" rtl="0" eaLnBrk="1" fontAlgn="auto" latinLnBrk="0" hangingPunct="1">
              <a:lnSpc>
                <a:spcPct val="110000"/>
              </a:lnSpc>
              <a:spcBef>
                <a:spcPts val="600"/>
              </a:spcBef>
              <a:spcAft>
                <a:spcPts val="600"/>
              </a:spcAft>
              <a:buClr>
                <a:srgbClr val="007D57"/>
              </a:buClr>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possibilità di definire una</a:t>
            </a:r>
            <a:r>
              <a:rPr kumimoji="0" lang="it-IT" sz="1400" b="0" i="1" u="none" strike="noStrike" kern="1200" cap="none" spc="0" normalizeH="0" baseline="0" noProof="0" dirty="0">
                <a:ln>
                  <a:noFill/>
                </a:ln>
                <a:solidFill>
                  <a:prstClr val="black"/>
                </a:solidFill>
                <a:effectLst/>
                <a:uLnTx/>
                <a:uFillTx/>
                <a:latin typeface="Calibri" panose="020F0502020204030204"/>
                <a:ea typeface="+mn-ea"/>
                <a:cs typeface="Arial" charset="0"/>
              </a:rPr>
              <a:t>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probabilità di default (PD) dell’impresa beneficiaria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della garanzia;</a:t>
            </a:r>
          </a:p>
          <a:p>
            <a:pPr marL="285750" marR="0" lvl="1" indent="-285750" algn="just" defTabSz="914400" rtl="0" eaLnBrk="1" fontAlgn="auto" latinLnBrk="0" hangingPunct="1">
              <a:lnSpc>
                <a:spcPct val="110000"/>
              </a:lnSpc>
              <a:spcBef>
                <a:spcPts val="600"/>
              </a:spcBef>
              <a:spcAft>
                <a:spcPts val="2400"/>
              </a:spcAft>
              <a:buClr>
                <a:srgbClr val="007D57"/>
              </a:buClr>
              <a:buSzTx/>
              <a:buFont typeface="Arial" panose="020B0604020202020204" pitchFamily="34" charset="0"/>
              <a:buChar char="•"/>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trasparenza</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 nelle logiche di valutazione sottostanti.</a:t>
            </a:r>
          </a:p>
        </p:txBody>
      </p:sp>
      <p:sp>
        <p:nvSpPr>
          <p:cNvPr id="25" name="object 12"/>
          <p:cNvSpPr/>
          <p:nvPr/>
        </p:nvSpPr>
        <p:spPr>
          <a:xfrm>
            <a:off x="1227950" y="1973432"/>
            <a:ext cx="1298211" cy="1828799"/>
          </a:xfrm>
          <a:prstGeom prst="rect">
            <a:avLst/>
          </a:prstGeom>
          <a:blipFill>
            <a:blip r:embed="rId2" cstate="print"/>
            <a:stretch>
              <a:fillRect/>
            </a:stretch>
          </a:blip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object 13"/>
          <p:cNvSpPr/>
          <p:nvPr/>
        </p:nvSpPr>
        <p:spPr>
          <a:xfrm>
            <a:off x="1259953" y="1977769"/>
            <a:ext cx="1177186" cy="1710191"/>
          </a:xfrm>
          <a:custGeom>
            <a:avLst/>
            <a:gdLst/>
            <a:ahLst/>
            <a:cxnLst/>
            <a:rect l="l" t="t" r="r" b="b"/>
            <a:pathLst>
              <a:path w="1152525" h="935989">
                <a:moveTo>
                  <a:pt x="1014603" y="0"/>
                </a:moveTo>
                <a:lnTo>
                  <a:pt x="0" y="0"/>
                </a:lnTo>
                <a:lnTo>
                  <a:pt x="0" y="935736"/>
                </a:lnTo>
                <a:lnTo>
                  <a:pt x="1014603" y="935736"/>
                </a:lnTo>
                <a:lnTo>
                  <a:pt x="1152144" y="467868"/>
                </a:lnTo>
                <a:lnTo>
                  <a:pt x="1014603" y="0"/>
                </a:lnTo>
                <a:close/>
              </a:path>
            </a:pathLst>
          </a:custGeom>
          <a:solidFill>
            <a:srgbClr val="FFFFFF"/>
          </a:solidFill>
          <a:ln>
            <a:solidFill>
              <a:srgbClr val="00458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object 14"/>
          <p:cNvSpPr/>
          <p:nvPr/>
        </p:nvSpPr>
        <p:spPr>
          <a:xfrm>
            <a:off x="1259953" y="1973430"/>
            <a:ext cx="1177186" cy="1710572"/>
          </a:xfrm>
          <a:custGeom>
            <a:avLst/>
            <a:gdLst/>
            <a:ahLst/>
            <a:cxnLst/>
            <a:rect l="l" t="t" r="r" b="b"/>
            <a:pathLst>
              <a:path w="1152525" h="935989">
                <a:moveTo>
                  <a:pt x="0" y="0"/>
                </a:moveTo>
                <a:lnTo>
                  <a:pt x="1014603" y="0"/>
                </a:lnTo>
                <a:lnTo>
                  <a:pt x="1152144" y="467868"/>
                </a:lnTo>
                <a:lnTo>
                  <a:pt x="1014603" y="935736"/>
                </a:lnTo>
                <a:lnTo>
                  <a:pt x="0" y="935736"/>
                </a:lnTo>
                <a:lnTo>
                  <a:pt x="0" y="0"/>
                </a:lnTo>
                <a:close/>
              </a:path>
            </a:pathLst>
          </a:custGeom>
          <a:ln w="12192">
            <a:solidFill>
              <a:srgbClr val="007D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object 18"/>
          <p:cNvSpPr txBox="1"/>
          <p:nvPr/>
        </p:nvSpPr>
        <p:spPr>
          <a:xfrm>
            <a:off x="1382442" y="2644051"/>
            <a:ext cx="926961" cy="430887"/>
          </a:xfrm>
          <a:prstGeom prst="rect">
            <a:avLst/>
          </a:prstGeom>
          <a:ln>
            <a:solidFill>
              <a:schemeClr val="bg1"/>
            </a:solidFill>
          </a:ln>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Logiche di sviluppo</a:t>
            </a:r>
            <a:endParaRPr kumimoji="0"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endParaRPr>
          </a:p>
        </p:txBody>
      </p:sp>
      <p:sp>
        <p:nvSpPr>
          <p:cNvPr id="33" name="Text Box 6"/>
          <p:cNvSpPr txBox="1">
            <a:spLocks noChangeArrowheads="1"/>
          </p:cNvSpPr>
          <p:nvPr/>
        </p:nvSpPr>
        <p:spPr bwMode="auto">
          <a:xfrm>
            <a:off x="2843785" y="4036720"/>
            <a:ext cx="8832278" cy="1827308"/>
          </a:xfrm>
          <a:prstGeom prst="rect">
            <a:avLst/>
          </a:prstGeom>
          <a:solidFill>
            <a:schemeClr val="bg1">
              <a:lumMod val="95000"/>
            </a:schemeClr>
          </a:solidFill>
          <a:ln w="19050">
            <a:solidFill>
              <a:schemeClr val="bg1"/>
            </a:solidFill>
            <a:miter lim="800000"/>
            <a:headEnd/>
            <a:tailEnd/>
          </a:ln>
        </p:spPr>
        <p:txBody>
          <a:bodyPr wrap="square" lIns="96661" tIns="48330" rIns="96661" bIns="48330" anchor="ctr">
            <a:spAutoFit/>
          </a:bodyPr>
          <a:lstStyle/>
          <a:p>
            <a:pPr marL="285750" marR="0" lvl="1" indent="-285750" algn="just" defTabSz="914400" rtl="0" eaLnBrk="1" fontAlgn="auto" latinLnBrk="0" hangingPunct="1">
              <a:lnSpc>
                <a:spcPct val="110000"/>
              </a:lnSpc>
              <a:spcBef>
                <a:spcPts val="600"/>
              </a:spcBef>
              <a:spcAft>
                <a:spcPts val="600"/>
              </a:spcAft>
              <a:buClr>
                <a:srgbClr val="007D57"/>
              </a:buClr>
              <a:buSzTx/>
              <a:buFont typeface="Arial" panose="020B0604020202020204" pitchFamily="34" charset="0"/>
              <a:buChar char="•"/>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valutazione del merito di credito dei soggetti beneficiari finali più precisa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rispetto ai modelli di </a:t>
            </a:r>
            <a:r>
              <a:rPr kumimoji="0" lang="it-IT" sz="1400" b="0" i="0" u="none" strike="noStrike" kern="1200" cap="none" spc="0" normalizeH="0" baseline="0" noProof="0" dirty="0" err="1">
                <a:ln>
                  <a:noFill/>
                </a:ln>
                <a:solidFill>
                  <a:prstClr val="black"/>
                </a:solidFill>
                <a:effectLst/>
                <a:uLnTx/>
                <a:uFillTx/>
                <a:latin typeface="Calibri" panose="020F0502020204030204"/>
                <a:ea typeface="+mn-ea"/>
                <a:cs typeface="Arial" charset="0"/>
              </a:rPr>
              <a:t>scoring</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 attualmente utilizzati;</a:t>
            </a:r>
          </a:p>
          <a:p>
            <a:pPr marL="285750" marR="0" lvl="1" indent="-285750" algn="just" defTabSz="914400" rtl="0" eaLnBrk="1" fontAlgn="auto" latinLnBrk="0" hangingPunct="1">
              <a:lnSpc>
                <a:spcPct val="110000"/>
              </a:lnSpc>
              <a:spcBef>
                <a:spcPts val="600"/>
              </a:spcBef>
              <a:spcAft>
                <a:spcPts val="600"/>
              </a:spcAft>
              <a:buClr>
                <a:srgbClr val="007D57"/>
              </a:buClr>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miglior utilizzo delle risorse del Fondo attraverso l’individuazione di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percentuali di accantonamento a titolo di coefficiente di rischio diversificate</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 in base alla rischiosità del soggetto beneficiario finale;</a:t>
            </a:r>
          </a:p>
          <a:p>
            <a:pPr marL="285750" marR="0" lvl="1" indent="-285750" algn="just" defTabSz="914400" rtl="0" eaLnBrk="1" fontAlgn="auto" latinLnBrk="0" hangingPunct="1">
              <a:lnSpc>
                <a:spcPct val="110000"/>
              </a:lnSpc>
              <a:spcBef>
                <a:spcPts val="600"/>
              </a:spcBef>
              <a:spcAft>
                <a:spcPts val="600"/>
              </a:spcAft>
              <a:buClr>
                <a:srgbClr val="007D57"/>
              </a:buClr>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possibilità di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modulare le percentuali di copertura del Fondo in funzione della rischiosità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dei soggetti beneficiari finali.</a:t>
            </a:r>
          </a:p>
        </p:txBody>
      </p:sp>
      <p:sp>
        <p:nvSpPr>
          <p:cNvPr id="35" name="object 12"/>
          <p:cNvSpPr/>
          <p:nvPr/>
        </p:nvSpPr>
        <p:spPr>
          <a:xfrm>
            <a:off x="1227950" y="4030687"/>
            <a:ext cx="1298211" cy="1828799"/>
          </a:xfrm>
          <a:prstGeom prst="rect">
            <a:avLst/>
          </a:prstGeom>
          <a:blipFill>
            <a:blip r:embed="rId2" cstate="print"/>
            <a:stretch>
              <a:fillRect/>
            </a:stretch>
          </a:blipFill>
          <a:ln>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object 13"/>
          <p:cNvSpPr/>
          <p:nvPr/>
        </p:nvSpPr>
        <p:spPr>
          <a:xfrm>
            <a:off x="1259953" y="4032307"/>
            <a:ext cx="1177186" cy="1828393"/>
          </a:xfrm>
          <a:custGeom>
            <a:avLst/>
            <a:gdLst/>
            <a:ahLst/>
            <a:cxnLst/>
            <a:rect l="l" t="t" r="r" b="b"/>
            <a:pathLst>
              <a:path w="1152525" h="935989">
                <a:moveTo>
                  <a:pt x="1014603" y="0"/>
                </a:moveTo>
                <a:lnTo>
                  <a:pt x="0" y="0"/>
                </a:lnTo>
                <a:lnTo>
                  <a:pt x="0" y="935736"/>
                </a:lnTo>
                <a:lnTo>
                  <a:pt x="1014603" y="935736"/>
                </a:lnTo>
                <a:lnTo>
                  <a:pt x="1152144" y="467868"/>
                </a:lnTo>
                <a:lnTo>
                  <a:pt x="1014603" y="0"/>
                </a:lnTo>
                <a:close/>
              </a:path>
            </a:pathLst>
          </a:custGeom>
          <a:solidFill>
            <a:srgbClr val="FFFFFF"/>
          </a:solidFill>
          <a:ln>
            <a:solidFill>
              <a:srgbClr val="00458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object 14"/>
          <p:cNvSpPr/>
          <p:nvPr/>
        </p:nvSpPr>
        <p:spPr>
          <a:xfrm>
            <a:off x="1259953" y="4030685"/>
            <a:ext cx="1177186" cy="1828800"/>
          </a:xfrm>
          <a:custGeom>
            <a:avLst/>
            <a:gdLst/>
            <a:ahLst/>
            <a:cxnLst/>
            <a:rect l="l" t="t" r="r" b="b"/>
            <a:pathLst>
              <a:path w="1152525" h="935989">
                <a:moveTo>
                  <a:pt x="0" y="0"/>
                </a:moveTo>
                <a:lnTo>
                  <a:pt x="1014603" y="0"/>
                </a:lnTo>
                <a:lnTo>
                  <a:pt x="1152144" y="467868"/>
                </a:lnTo>
                <a:lnTo>
                  <a:pt x="1014603" y="935736"/>
                </a:lnTo>
                <a:lnTo>
                  <a:pt x="0" y="935736"/>
                </a:lnTo>
                <a:lnTo>
                  <a:pt x="0" y="0"/>
                </a:lnTo>
                <a:close/>
              </a:path>
            </a:pathLst>
          </a:custGeom>
          <a:ln w="12192">
            <a:solidFill>
              <a:srgbClr val="007D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object 18"/>
          <p:cNvSpPr txBox="1"/>
          <p:nvPr/>
        </p:nvSpPr>
        <p:spPr>
          <a:xfrm>
            <a:off x="1372634" y="4837363"/>
            <a:ext cx="926961" cy="215444"/>
          </a:xfrm>
          <a:prstGeom prst="rect">
            <a:avLst/>
          </a:prstGeom>
          <a:ln>
            <a:solidFill>
              <a:schemeClr val="bg1"/>
            </a:solidFill>
          </a:ln>
        </p:spPr>
        <p:txBody>
          <a:bodyPr vert="horz"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Obiettiv</a:t>
            </a:r>
            <a:r>
              <a:rPr kumimoji="0" lang="it-IT" sz="1400" b="1" i="0" u="none" strike="noStrike" kern="1200" cap="none" spc="0" normalizeH="0" baseline="0" noProof="0" dirty="0">
                <a:ln>
                  <a:noFill/>
                </a:ln>
                <a:solidFill>
                  <a:srgbClr val="00458A"/>
                </a:solidFill>
                <a:effectLst/>
                <a:uLnTx/>
                <a:uFillTx/>
                <a:latin typeface="Calibri" panose="020F0502020204030204"/>
                <a:ea typeface="+mn-ea"/>
                <a:cs typeface="Arial"/>
              </a:rPr>
              <a:t>i</a:t>
            </a:r>
            <a:endParaRPr kumimoji="0" sz="1400" b="0" i="0" u="none" strike="noStrike" kern="1200" cap="none" spc="0" normalizeH="0" baseline="0" noProof="0" dirty="0">
              <a:ln>
                <a:noFill/>
              </a:ln>
              <a:solidFill>
                <a:srgbClr val="00458A"/>
              </a:solidFill>
              <a:effectLst/>
              <a:uLnTx/>
              <a:uFillTx/>
              <a:latin typeface="Calibri" panose="020F0502020204030204"/>
              <a:ea typeface="+mn-ea"/>
              <a:cs typeface="Arial"/>
            </a:endParaRPr>
          </a:p>
        </p:txBody>
      </p:sp>
      <p:sp>
        <p:nvSpPr>
          <p:cNvPr id="44" name="Rettangolo 1"/>
          <p:cNvSpPr>
            <a:spLocks noChangeArrowheads="1"/>
          </p:cNvSpPr>
          <p:nvPr/>
        </p:nvSpPr>
        <p:spPr bwMode="auto">
          <a:xfrm>
            <a:off x="1230087" y="1103468"/>
            <a:ext cx="10445976" cy="566309"/>
          </a:xfrm>
          <a:prstGeom prst="rect">
            <a:avLst/>
          </a:prstGeom>
          <a:noFill/>
          <a:ln w="19050">
            <a:solidFill>
              <a:srgbClr val="007D57"/>
            </a:solidFill>
            <a:miter lim="800000"/>
            <a:headEnd/>
            <a:tailEnd/>
          </a:ln>
          <a:effectLst>
            <a:glow rad="101600">
              <a:srgbClr val="007D57">
                <a:alpha val="40000"/>
              </a:srgbClr>
            </a:glow>
          </a:effectLst>
        </p:spPr>
        <p:txBody>
          <a:bodyPr wrap="square">
            <a:spAutoFit/>
          </a:bodyPr>
          <a:lstStyle/>
          <a:p>
            <a:pPr marL="0" marR="0" lvl="0" indent="0" algn="just" defTabSz="914400" rtl="0" eaLnBrk="1" fontAlgn="auto" latinLnBrk="0" hangingPunct="1">
              <a:lnSpc>
                <a:spcPct val="110000"/>
              </a:lnSpc>
              <a:spcBef>
                <a:spcPts val="300"/>
              </a:spcBef>
              <a:spcAft>
                <a:spcPts val="1800"/>
              </a:spcAft>
              <a:buClr>
                <a:srgbClr val="00458A"/>
              </a:buClr>
              <a:buSzTx/>
              <a:buFontTx/>
              <a:buNone/>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Su incarico del Ministero dello Sviluppo Economico,  </a:t>
            </a:r>
            <a:r>
              <a:rPr kumimoji="0" lang="it-IT" sz="1400" b="1" i="0" u="none" strike="noStrike" kern="1200" cap="none" spc="0" normalizeH="0" baseline="0" noProof="0" dirty="0" smtClean="0">
                <a:ln>
                  <a:noFill/>
                </a:ln>
                <a:solidFill>
                  <a:srgbClr val="007D57"/>
                </a:solidFill>
                <a:effectLst/>
                <a:uLnTx/>
                <a:uFillTx/>
                <a:latin typeface="Calibri" panose="020F0502020204030204"/>
                <a:ea typeface="ＭＳ Ｐゴシック"/>
                <a:cs typeface="ＭＳ Ｐゴシック"/>
              </a:rPr>
              <a:t>Mediocredito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Centrale </a:t>
            </a:r>
            <a:r>
              <a:rPr kumimoji="0" lang="it-IT" sz="1400" b="1" i="0" u="none" strike="noStrike" kern="1200" cap="none" spc="0" normalizeH="0" baseline="0" noProof="0" dirty="0" smtClean="0">
                <a:ln>
                  <a:noFill/>
                </a:ln>
                <a:solidFill>
                  <a:srgbClr val="007D57"/>
                </a:solidFill>
                <a:effectLst/>
                <a:uLnTx/>
                <a:uFillTx/>
                <a:latin typeface="Calibri" panose="020F0502020204030204"/>
                <a:ea typeface="ＭＳ Ｐゴシック"/>
                <a:cs typeface="ＭＳ Ｐゴシック"/>
              </a:rPr>
              <a:t>ha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sviluppato un nuovo modello di </a:t>
            </a:r>
            <a:r>
              <a:rPr kumimoji="0" lang="it-IT" sz="1400" b="1" i="0" u="none" strike="noStrike" kern="1200" cap="none" spc="0" normalizeH="0" baseline="0" noProof="0" dirty="0" smtClean="0">
                <a:ln>
                  <a:noFill/>
                </a:ln>
                <a:solidFill>
                  <a:srgbClr val="007D57"/>
                </a:solidFill>
                <a:effectLst/>
                <a:uLnTx/>
                <a:uFillTx/>
                <a:latin typeface="Calibri" panose="020F0502020204030204"/>
                <a:ea typeface="ＭＳ Ｐゴシック"/>
                <a:cs typeface="ＭＳ Ｐゴシック"/>
              </a:rPr>
              <a:t>valutazione interno del Fondo</a:t>
            </a:r>
            <a:r>
              <a:rPr kumimoji="0" lang="it-IT" sz="1400" b="1" i="0" u="none" strike="noStrike" kern="1200" cap="none" spc="0" normalizeH="0" baseline="0" noProof="0" dirty="0" smtClean="0">
                <a:ln>
                  <a:noFill/>
                </a:ln>
                <a:solidFill>
                  <a:srgbClr val="00458A"/>
                </a:solidFill>
                <a:effectLst/>
                <a:uLnTx/>
                <a:uFillTx/>
                <a:latin typeface="Calibri" panose="020F0502020204030204"/>
                <a:ea typeface="ＭＳ Ｐゴシック"/>
                <a:cs typeface="ＭＳ Ｐゴシック"/>
              </a:rPr>
              <a:t>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charset="0"/>
              </a:rPr>
              <a:t>in sostituzione dei modelli attualmente in uso.</a:t>
            </a:r>
          </a:p>
        </p:txBody>
      </p:sp>
    </p:spTree>
    <p:extLst>
      <p:ext uri="{BB962C8B-B14F-4D97-AF65-F5344CB8AC3E}">
        <p14:creationId xmlns:p14="http://schemas.microsoft.com/office/powerpoint/2010/main" val="1549659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AutoShape 10"/>
          <p:cNvCxnSpPr>
            <a:cxnSpLocks noChangeShapeType="1"/>
            <a:stCxn id="43" idx="2"/>
          </p:cNvCxnSpPr>
          <p:nvPr>
            <p:custDataLst>
              <p:tags r:id="rId1"/>
            </p:custDataLst>
          </p:nvPr>
        </p:nvCxnSpPr>
        <p:spPr bwMode="auto">
          <a:xfrm flipH="1">
            <a:off x="4887587" y="3882284"/>
            <a:ext cx="1439" cy="506563"/>
          </a:xfrm>
          <a:prstGeom prst="straightConnector1">
            <a:avLst/>
          </a:prstGeom>
          <a:noFill/>
          <a:ln w="9525">
            <a:solidFill>
              <a:srgbClr val="007D57"/>
            </a:solidFill>
            <a:round/>
            <a:headEnd/>
            <a:tailEnd type="stealth" w="med" len="med"/>
          </a:ln>
          <a:extLst>
            <a:ext uri="{909E8E84-426E-40DD-AFC4-6F175D3DCCD1}">
              <a14:hiddenFill xmlns:a14="http://schemas.microsoft.com/office/drawing/2010/main">
                <a:noFill/>
              </a14:hiddenFill>
            </a:ext>
          </a:extLst>
        </p:spPr>
      </p:cxnSp>
      <p:sp>
        <p:nvSpPr>
          <p:cNvPr id="2" name="Titolo 1"/>
          <p:cNvSpPr>
            <a:spLocks noGrp="1"/>
          </p:cNvSpPr>
          <p:nvPr>
            <p:ph type="title"/>
          </p:nvPr>
        </p:nvSpPr>
        <p:spPr/>
        <p:txBody>
          <a:bodyPr/>
          <a:lstStyle/>
          <a:p>
            <a:r>
              <a:rPr lang="it-IT" sz="3200" dirty="0" smtClean="0"/>
              <a:t>La struttura</a:t>
            </a:r>
            <a:endParaRPr lang="it-IT" sz="3200" dirty="0"/>
          </a:p>
        </p:txBody>
      </p:sp>
      <p:sp>
        <p:nvSpPr>
          <p:cNvPr id="5" name="Segnaposto numero diapositiva 4"/>
          <p:cNvSpPr>
            <a:spLocks noGrp="1"/>
          </p:cNvSpPr>
          <p:nvPr>
            <p:ph type="sldNum" sz="quarter" idx="12"/>
          </p:nvPr>
        </p:nvSpPr>
        <p:spPr>
          <a:xfrm>
            <a:off x="11071081" y="6056396"/>
            <a:ext cx="888322" cy="2335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433BD-B3EA-DF4F-88F9-E24514900239}" type="slidenum">
              <a:rPr kumimoji="0" lang="it-IT" sz="1200" b="0" i="0" u="none" strike="noStrike" kern="1200" cap="none" spc="0" normalizeH="0" baseline="0" noProof="0" smtClean="0">
                <a:ln>
                  <a:noFill/>
                </a:ln>
                <a:solidFill>
                  <a:srgbClr val="007D5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srgbClr val="007D57"/>
              </a:solidFill>
              <a:effectLst/>
              <a:uLnTx/>
              <a:uFillTx/>
              <a:latin typeface="Calibri" panose="020F0502020204030204"/>
              <a:ea typeface="+mn-ea"/>
              <a:cs typeface="+mn-cs"/>
            </a:endParaRPr>
          </a:p>
        </p:txBody>
      </p:sp>
      <p:cxnSp>
        <p:nvCxnSpPr>
          <p:cNvPr id="25" name="Straight Connector 83"/>
          <p:cNvCxnSpPr/>
          <p:nvPr/>
        </p:nvCxnSpPr>
        <p:spPr bwMode="auto">
          <a:xfrm>
            <a:off x="3233949" y="1812604"/>
            <a:ext cx="0" cy="88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86"/>
          <p:cNvCxnSpPr/>
          <p:nvPr/>
        </p:nvCxnSpPr>
        <p:spPr bwMode="auto">
          <a:xfrm>
            <a:off x="5407526" y="1822301"/>
            <a:ext cx="0" cy="88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94"/>
          <p:cNvCxnSpPr/>
          <p:nvPr>
            <p:custDataLst>
              <p:tags r:id="rId2"/>
            </p:custDataLst>
          </p:nvPr>
        </p:nvCxnSpPr>
        <p:spPr bwMode="auto">
          <a:xfrm>
            <a:off x="4889025" y="1873055"/>
            <a:ext cx="212" cy="919251"/>
          </a:xfrm>
          <a:prstGeom prst="straightConnector1">
            <a:avLst/>
          </a:prstGeom>
          <a:ln w="12700">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AutoShape 10"/>
          <p:cNvCxnSpPr>
            <a:cxnSpLocks noChangeShapeType="1"/>
          </p:cNvCxnSpPr>
          <p:nvPr>
            <p:custDataLst>
              <p:tags r:id="rId3"/>
            </p:custDataLst>
          </p:nvPr>
        </p:nvCxnSpPr>
        <p:spPr bwMode="auto">
          <a:xfrm>
            <a:off x="4889782" y="2505918"/>
            <a:ext cx="0" cy="862024"/>
          </a:xfrm>
          <a:prstGeom prst="straightConnector1">
            <a:avLst/>
          </a:prstGeom>
          <a:noFill/>
          <a:ln w="9525">
            <a:solidFill>
              <a:srgbClr val="007D57"/>
            </a:solidFill>
            <a:round/>
            <a:headEnd/>
            <a:tailEnd type="stealth" w="med" len="med"/>
          </a:ln>
          <a:extLst>
            <a:ext uri="{909E8E84-426E-40DD-AFC4-6F175D3DCCD1}">
              <a14:hiddenFill xmlns:a14="http://schemas.microsoft.com/office/drawing/2010/main">
                <a:noFill/>
              </a14:hiddenFill>
            </a:ext>
          </a:extLst>
        </p:spPr>
      </p:cxnSp>
      <p:grpSp>
        <p:nvGrpSpPr>
          <p:cNvPr id="32" name="Gruppo 31"/>
          <p:cNvGrpSpPr/>
          <p:nvPr/>
        </p:nvGrpSpPr>
        <p:grpSpPr>
          <a:xfrm>
            <a:off x="2476899" y="1252726"/>
            <a:ext cx="4824537" cy="4466417"/>
            <a:chOff x="1256689" y="3556902"/>
            <a:chExt cx="4824537" cy="2789946"/>
          </a:xfrm>
        </p:grpSpPr>
        <p:sp>
          <p:nvSpPr>
            <p:cNvPr id="33" name="Rectangle 81"/>
            <p:cNvSpPr/>
            <p:nvPr/>
          </p:nvSpPr>
          <p:spPr bwMode="auto">
            <a:xfrm>
              <a:off x="1256689" y="3556902"/>
              <a:ext cx="4824537" cy="1016394"/>
            </a:xfrm>
            <a:prstGeom prst="rect">
              <a:avLst/>
            </a:prstGeom>
            <a:solidFill>
              <a:srgbClr val="E8E8E8"/>
            </a:solidFill>
            <a:ln w="12700">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31" b="0" i="1" u="none" strike="noStrike" kern="1200" cap="none" spc="0" normalizeH="0" baseline="30000" noProof="0" dirty="0">
                <a:ln>
                  <a:noFill/>
                </a:ln>
                <a:solidFill>
                  <a:srgbClr val="007D57"/>
                </a:solidFill>
                <a:effectLst/>
                <a:uLnTx/>
                <a:uFillTx/>
                <a:latin typeface="Calibri Light" panose="020F0302020204030204"/>
                <a:ea typeface="+mn-ea"/>
                <a:cs typeface="+mn-cs"/>
              </a:endParaRPr>
            </a:p>
          </p:txBody>
        </p:sp>
        <p:sp>
          <p:nvSpPr>
            <p:cNvPr id="35" name="AutoShape 23"/>
            <p:cNvSpPr>
              <a:spLocks noChangeArrowheads="1"/>
            </p:cNvSpPr>
            <p:nvPr/>
          </p:nvSpPr>
          <p:spPr bwMode="auto">
            <a:xfrm>
              <a:off x="1394881" y="3658491"/>
              <a:ext cx="2248095" cy="785977"/>
            </a:xfrm>
            <a:prstGeom prst="flowChartProcess">
              <a:avLst/>
            </a:prstGeom>
            <a:solidFill>
              <a:schemeClr val="bg1"/>
            </a:solidFill>
            <a:ln w="9525">
              <a:solidFill>
                <a:srgbClr val="007D57"/>
              </a:solidFill>
              <a:miter lim="800000"/>
              <a:headEnd/>
              <a:tailEnd/>
            </a:ln>
          </p:spPr>
          <p:txBody>
            <a:bodyPr lIns="55994" tIns="27998" rIns="55994" bIns="2799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007D57"/>
                  </a:solidFill>
                  <a:effectLst/>
                  <a:uLnTx/>
                  <a:uFillTx/>
                  <a:latin typeface="Arial" pitchFamily="34" charset="0"/>
                  <a:ea typeface="+mn-ea"/>
                  <a:cs typeface="Arial" charset="0"/>
                </a:rPr>
                <a:t>Modulo Economico – Finanziario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000" b="1" i="0" u="none" strike="noStrike" kern="1200" cap="none" spc="0" normalizeH="0" baseline="0" noProof="0" dirty="0">
                <a:ln>
                  <a:noFill/>
                </a:ln>
                <a:solidFill>
                  <a:srgbClr val="007D57"/>
                </a:solidFill>
                <a:effectLst/>
                <a:uLnTx/>
                <a:uFillTx/>
                <a:latin typeface="Arial" pitchFamily="34" charset="0"/>
                <a:ea typeface="Times New Roman" pitchFamily="18" charset="0"/>
                <a:cs typeface="Arial" panose="020B0604020202020204" pitchFamily="34" charset="0"/>
              </a:endParaRP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it-IT" sz="1000" b="0" i="0" u="none" strike="noStrike" kern="1200" cap="none" spc="0" normalizeH="0" baseline="0" noProof="0" dirty="0" err="1">
                  <a:ln>
                    <a:noFill/>
                  </a:ln>
                  <a:solidFill>
                    <a:srgbClr val="007D57"/>
                  </a:solidFill>
                  <a:effectLst/>
                  <a:uLnTx/>
                  <a:uFillTx/>
                  <a:latin typeface="Arial" pitchFamily="34" charset="0"/>
                  <a:ea typeface="+mn-ea"/>
                  <a:cs typeface="Arial" panose="020B0604020202020204" pitchFamily="34" charset="0"/>
                </a:rPr>
                <a:t>SdC</a:t>
              </a:r>
              <a:endParaRPr kumimoji="0" lang="it-IT" sz="1000" b="0" i="0" u="none" strike="noStrike" kern="1200" cap="none" spc="0" normalizeH="0" baseline="0" noProof="0" dirty="0">
                <a:ln>
                  <a:noFill/>
                </a:ln>
                <a:solidFill>
                  <a:srgbClr val="007D57"/>
                </a:solidFill>
                <a:effectLst/>
                <a:uLnTx/>
                <a:uFillTx/>
                <a:latin typeface="Arial"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000" b="0" i="0" u="none" strike="noStrike" kern="1200" cap="none" spc="0" normalizeH="0" baseline="0" noProof="0" dirty="0" err="1">
                  <a:ln>
                    <a:noFill/>
                  </a:ln>
                  <a:solidFill>
                    <a:srgbClr val="007D57"/>
                  </a:solidFill>
                  <a:effectLst/>
                  <a:uLnTx/>
                  <a:uFillTx/>
                  <a:latin typeface="Arial" pitchFamily="34" charset="0"/>
                  <a:ea typeface="+mn-ea"/>
                  <a:cs typeface="Arial" panose="020B0604020202020204" pitchFamily="34" charset="0"/>
                </a:rPr>
                <a:t>SdP</a:t>
              </a:r>
              <a:r>
                <a:rPr kumimoji="0" lang="it-IT" sz="1000" b="0" i="0" u="none" strike="noStrike" kern="1200" cap="none" spc="0" normalizeH="0" baseline="0" noProof="0" dirty="0">
                  <a:ln>
                    <a:noFill/>
                  </a:ln>
                  <a:solidFill>
                    <a:srgbClr val="007D57"/>
                  </a:solidFill>
                  <a:effectLst/>
                  <a:uLnTx/>
                  <a:uFillTx/>
                  <a:latin typeface="Arial" pitchFamily="34" charset="0"/>
                  <a:ea typeface="+mn-ea"/>
                  <a:cs typeface="Arial" panose="020B0604020202020204" pitchFamily="34" charset="0"/>
                </a:rPr>
                <a:t> e DI in contabilità ordinaria</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000" b="0" i="0" u="none" strike="noStrike" kern="1200" cap="none" spc="0" normalizeH="0" baseline="0" noProof="0" dirty="0" err="1">
                  <a:ln>
                    <a:noFill/>
                  </a:ln>
                  <a:solidFill>
                    <a:srgbClr val="007D57"/>
                  </a:solidFill>
                  <a:effectLst/>
                  <a:uLnTx/>
                  <a:uFillTx/>
                  <a:latin typeface="Arial" pitchFamily="34" charset="0"/>
                  <a:ea typeface="+mn-ea"/>
                  <a:cs typeface="Arial" panose="020B0604020202020204" pitchFamily="34" charset="0"/>
                </a:rPr>
                <a:t>SdP</a:t>
              </a:r>
              <a:r>
                <a:rPr kumimoji="0" lang="it-IT" sz="1000" b="0" i="0" u="none" strike="noStrike" kern="1200" cap="none" spc="0" normalizeH="0" baseline="0" noProof="0" dirty="0">
                  <a:ln>
                    <a:noFill/>
                  </a:ln>
                  <a:solidFill>
                    <a:srgbClr val="007D57"/>
                  </a:solidFill>
                  <a:effectLst/>
                  <a:uLnTx/>
                  <a:uFillTx/>
                  <a:latin typeface="Arial" pitchFamily="34" charset="0"/>
                  <a:ea typeface="+mn-ea"/>
                  <a:cs typeface="Arial" panose="020B0604020202020204" pitchFamily="34" charset="0"/>
                </a:rPr>
                <a:t> e DI in contabilità semplificata</a:t>
              </a:r>
            </a:p>
          </p:txBody>
        </p:sp>
        <p:sp>
          <p:nvSpPr>
            <p:cNvPr id="36" name="AutoShape 22"/>
            <p:cNvSpPr>
              <a:spLocks noChangeArrowheads="1"/>
            </p:cNvSpPr>
            <p:nvPr/>
          </p:nvSpPr>
          <p:spPr bwMode="auto">
            <a:xfrm>
              <a:off x="3704821" y="3658353"/>
              <a:ext cx="2250000" cy="784907"/>
            </a:xfrm>
            <a:prstGeom prst="flowChartProcess">
              <a:avLst/>
            </a:prstGeom>
            <a:solidFill>
              <a:schemeClr val="bg1"/>
            </a:solidFill>
            <a:ln w="9525">
              <a:solidFill>
                <a:srgbClr val="007D57"/>
              </a:solidFill>
              <a:miter lim="800000"/>
              <a:headEnd/>
              <a:tailEnd/>
            </a:ln>
          </p:spPr>
          <p:txBody>
            <a:bodyPr lIns="55994" tIns="27998" rIns="55994" bIns="2799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007D57"/>
                  </a:solidFill>
                  <a:effectLst/>
                  <a:uLnTx/>
                  <a:uFillTx/>
                  <a:latin typeface="Arial" pitchFamily="34" charset="0"/>
                  <a:ea typeface="+mn-ea"/>
                  <a:cs typeface="Arial" charset="0"/>
                </a:rPr>
                <a:t>Modulo </a:t>
              </a:r>
              <a:r>
                <a:rPr kumimoji="0" lang="it-IT" sz="1000" b="1" i="0" u="none" strike="noStrike" kern="1200" cap="none" spc="0" normalizeH="0" baseline="0" noProof="0" dirty="0" err="1">
                  <a:ln>
                    <a:noFill/>
                  </a:ln>
                  <a:solidFill>
                    <a:srgbClr val="007D57"/>
                  </a:solidFill>
                  <a:effectLst/>
                  <a:uLnTx/>
                  <a:uFillTx/>
                  <a:latin typeface="Arial" pitchFamily="34" charset="0"/>
                  <a:ea typeface="+mn-ea"/>
                  <a:cs typeface="Arial" charset="0"/>
                </a:rPr>
                <a:t>Andamentale</a:t>
              </a:r>
              <a:r>
                <a:rPr kumimoji="0" lang="it-IT" sz="1000" b="1" i="0" u="none" strike="noStrike" kern="1200" cap="none" spc="0" normalizeH="0" baseline="0" noProof="0" dirty="0">
                  <a:ln>
                    <a:noFill/>
                  </a:ln>
                  <a:solidFill>
                    <a:srgbClr val="007D57"/>
                  </a:solidFill>
                  <a:effectLst/>
                  <a:uLnTx/>
                  <a:uFillTx/>
                  <a:latin typeface="Arial"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00" b="1" i="0" u="none" strike="noStrike" kern="1200" cap="none" spc="0" normalizeH="0" baseline="0" noProof="0" dirty="0">
                  <a:ln>
                    <a:noFill/>
                  </a:ln>
                  <a:solidFill>
                    <a:srgbClr val="007D57"/>
                  </a:solidFill>
                  <a:effectLst/>
                  <a:uLnTx/>
                  <a:uFillTx/>
                  <a:latin typeface="Arial" pitchFamily="34" charset="0"/>
                  <a:ea typeface="+mn-ea"/>
                  <a:cs typeface="Arial" charset="0"/>
                </a:rPr>
                <a:t>(Credit Bureau e Centrale Rischi)</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it-IT" sz="1000" b="0" i="0" u="none" strike="noStrike" kern="1200" cap="none" spc="0" normalizeH="0" baseline="0" noProof="0" dirty="0">
                  <a:ln>
                    <a:noFill/>
                  </a:ln>
                  <a:solidFill>
                    <a:srgbClr val="007D57"/>
                  </a:solidFill>
                  <a:effectLst/>
                  <a:uLnTx/>
                  <a:uFillTx/>
                  <a:latin typeface="Arial" pitchFamily="34" charset="0"/>
                  <a:ea typeface="Times New Roman" pitchFamily="18" charset="0"/>
                  <a:cs typeface="Arial" panose="020B0604020202020204" pitchFamily="34" charset="0"/>
                </a:rPr>
                <a:t>Società di Capitali</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000" b="0" i="0" u="none" strike="noStrike" kern="1200" cap="none" spc="0" normalizeH="0" baseline="0" noProof="0" dirty="0">
                  <a:ln>
                    <a:noFill/>
                  </a:ln>
                  <a:solidFill>
                    <a:srgbClr val="007D57"/>
                  </a:solidFill>
                  <a:effectLst/>
                  <a:uLnTx/>
                  <a:uFillTx/>
                  <a:latin typeface="Arial" pitchFamily="34" charset="0"/>
                  <a:ea typeface="Times New Roman" pitchFamily="18" charset="0"/>
                  <a:cs typeface="Arial" panose="020B0604020202020204" pitchFamily="34" charset="0"/>
                </a:rPr>
                <a:t>Società di Persone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000" b="0" i="0" u="none" strike="noStrike" kern="1200" cap="none" spc="0" normalizeH="0" baseline="0" noProof="0" dirty="0">
                  <a:ln>
                    <a:noFill/>
                  </a:ln>
                  <a:solidFill>
                    <a:srgbClr val="007D57"/>
                  </a:solidFill>
                  <a:effectLst/>
                  <a:uLnTx/>
                  <a:uFillTx/>
                  <a:latin typeface="Arial" pitchFamily="34" charset="0"/>
                  <a:ea typeface="Times New Roman" pitchFamily="18" charset="0"/>
                  <a:cs typeface="Arial" panose="020B0604020202020204" pitchFamily="34" charset="0"/>
                </a:rPr>
                <a:t>Ditte Individuali</a:t>
              </a:r>
            </a:p>
          </p:txBody>
        </p:sp>
        <p:cxnSp>
          <p:nvCxnSpPr>
            <p:cNvPr id="41" name="AutoShape 10"/>
            <p:cNvCxnSpPr>
              <a:cxnSpLocks noChangeShapeType="1"/>
            </p:cNvCxnSpPr>
            <p:nvPr>
              <p:custDataLst>
                <p:tags r:id="rId4"/>
              </p:custDataLst>
            </p:nvPr>
          </p:nvCxnSpPr>
          <p:spPr bwMode="auto">
            <a:xfrm>
              <a:off x="3667378" y="5641711"/>
              <a:ext cx="2876" cy="365282"/>
            </a:xfrm>
            <a:prstGeom prst="straightConnector1">
              <a:avLst/>
            </a:prstGeom>
            <a:noFill/>
            <a:ln w="9525">
              <a:solidFill>
                <a:srgbClr val="007D57"/>
              </a:solidFill>
              <a:round/>
              <a:headEnd/>
              <a:tailEnd type="stealth" w="med" len="med"/>
            </a:ln>
            <a:extLst>
              <a:ext uri="{909E8E84-426E-40DD-AFC4-6F175D3DCCD1}">
                <a14:hiddenFill xmlns:a14="http://schemas.microsoft.com/office/drawing/2010/main">
                  <a:noFill/>
                </a14:hiddenFill>
              </a:ext>
            </a:extLst>
          </p:spPr>
        </p:cxnSp>
        <p:sp>
          <p:nvSpPr>
            <p:cNvPr id="42" name="AutoShape 20"/>
            <p:cNvSpPr>
              <a:spLocks noChangeArrowheads="1"/>
            </p:cNvSpPr>
            <p:nvPr/>
          </p:nvSpPr>
          <p:spPr bwMode="auto">
            <a:xfrm>
              <a:off x="2087176" y="5515378"/>
              <a:ext cx="3163280" cy="173930"/>
            </a:xfrm>
            <a:prstGeom prst="flowChartProcess">
              <a:avLst/>
            </a:prstGeom>
            <a:solidFill>
              <a:schemeClr val="bg1"/>
            </a:solidFill>
            <a:ln w="9525">
              <a:solidFill>
                <a:srgbClr val="007D57"/>
              </a:solidFill>
              <a:miter lim="800000"/>
              <a:headEnd/>
              <a:tailEnd/>
            </a:ln>
          </p:spPr>
          <p:txBody>
            <a:bodyPr lIns="55994" tIns="27998" rIns="55994" bIns="2799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7D57"/>
                  </a:solidFill>
                  <a:effectLst/>
                  <a:uLnTx/>
                  <a:uFillTx/>
                  <a:latin typeface="Arial" panose="020B0604020202020204" pitchFamily="34" charset="0"/>
                  <a:ea typeface="Times New Roman" pitchFamily="18" charset="0"/>
                  <a:cs typeface="Arial" panose="020B0604020202020204" pitchFamily="34" charset="0"/>
                </a:rPr>
                <a:t>Score complessivo</a:t>
              </a:r>
            </a:p>
          </p:txBody>
        </p:sp>
        <p:sp>
          <p:nvSpPr>
            <p:cNvPr id="44" name="Rounded Rectangle 104"/>
            <p:cNvSpPr/>
            <p:nvPr/>
          </p:nvSpPr>
          <p:spPr>
            <a:xfrm>
              <a:off x="2085738" y="6018962"/>
              <a:ext cx="3163280" cy="327886"/>
            </a:xfrm>
            <a:prstGeom prst="roundRect">
              <a:avLst/>
            </a:prstGeom>
            <a:solidFill>
              <a:srgbClr val="007D57">
                <a:alpha val="5000"/>
              </a:srgbClr>
            </a:solidFill>
            <a:ln w="9525">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7D57"/>
                  </a:solidFill>
                  <a:effectLst/>
                  <a:uLnTx/>
                  <a:uFillTx/>
                  <a:latin typeface="Arial" panose="020B0604020202020204" pitchFamily="34" charset="0"/>
                  <a:ea typeface="Times New Roman" pitchFamily="18" charset="0"/>
                  <a:cs typeface="Arial" panose="020B0604020202020204" pitchFamily="34" charset="0"/>
                </a:rPr>
                <a:t>Rating finale</a:t>
              </a:r>
              <a:endParaRPr kumimoji="0" lang="en-US" sz="1000" b="1" i="0" u="none" strike="noStrike" kern="1200" cap="none" spc="0" normalizeH="0" baseline="0" noProof="0" dirty="0">
                <a:ln>
                  <a:noFill/>
                </a:ln>
                <a:solidFill>
                  <a:srgbClr val="007D57"/>
                </a:solidFill>
                <a:effectLst/>
                <a:uLnTx/>
                <a:uFillTx/>
                <a:latin typeface="Arial" panose="020B0604020202020204" pitchFamily="34" charset="0"/>
                <a:ea typeface="Times New Roman" pitchFamily="18" charset="0"/>
                <a:cs typeface="Arial" panose="020B0604020202020204" pitchFamily="34" charset="0"/>
              </a:endParaRPr>
            </a:p>
          </p:txBody>
        </p:sp>
        <p:sp>
          <p:nvSpPr>
            <p:cNvPr id="43" name="Rounded Rectangle 103"/>
            <p:cNvSpPr/>
            <p:nvPr/>
          </p:nvSpPr>
          <p:spPr>
            <a:xfrm>
              <a:off x="2087176" y="4882577"/>
              <a:ext cx="3163280" cy="316877"/>
            </a:xfrm>
            <a:prstGeom prst="roundRect">
              <a:avLst/>
            </a:prstGeom>
            <a:solidFill>
              <a:srgbClr val="007D57">
                <a:alpha val="5000"/>
              </a:srgbClr>
            </a:solidFill>
            <a:ln w="9525">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7D57"/>
                  </a:solidFill>
                  <a:effectLst/>
                  <a:uLnTx/>
                  <a:uFillTx/>
                  <a:latin typeface="Arial" panose="020B0604020202020204" pitchFamily="34" charset="0"/>
                  <a:ea typeface="Times New Roman" pitchFamily="18" charset="0"/>
                  <a:cs typeface="Arial" panose="020B0604020202020204" pitchFamily="34" charset="0"/>
                </a:rPr>
                <a:t>Integrazione</a:t>
              </a:r>
              <a:endParaRPr kumimoji="0" lang="en-US" sz="1000" b="1" i="0" u="none" strike="noStrike" kern="1200" cap="none" spc="0" normalizeH="0" baseline="0" noProof="0" dirty="0">
                <a:ln>
                  <a:noFill/>
                </a:ln>
                <a:solidFill>
                  <a:srgbClr val="007D57"/>
                </a:solidFill>
                <a:effectLst/>
                <a:uLnTx/>
                <a:uFillTx/>
                <a:latin typeface="Arial" panose="020B0604020202020204" pitchFamily="34" charset="0"/>
                <a:ea typeface="Times New Roman" pitchFamily="18" charset="0"/>
                <a:cs typeface="Arial" panose="020B0604020202020204" pitchFamily="34" charset="0"/>
              </a:endParaRPr>
            </a:p>
          </p:txBody>
        </p:sp>
      </p:grpSp>
      <p:graphicFrame>
        <p:nvGraphicFramePr>
          <p:cNvPr id="46" name="Tabella 45"/>
          <p:cNvGraphicFramePr>
            <a:graphicFrameLocks noGrp="1"/>
          </p:cNvGraphicFramePr>
          <p:nvPr>
            <p:extLst/>
          </p:nvPr>
        </p:nvGraphicFramePr>
        <p:xfrm>
          <a:off x="8531729" y="3121856"/>
          <a:ext cx="1927386" cy="844060"/>
        </p:xfrm>
        <a:graphic>
          <a:graphicData uri="http://schemas.openxmlformats.org/drawingml/2006/table">
            <a:tbl>
              <a:tblPr firstRow="1" bandRow="1">
                <a:tableStyleId>{5C22544A-7EE6-4342-B048-85BDC9FD1C3A}</a:tableStyleId>
              </a:tblPr>
              <a:tblGrid>
                <a:gridCol w="321231">
                  <a:extLst>
                    <a:ext uri="{9D8B030D-6E8A-4147-A177-3AD203B41FA5}">
                      <a16:colId xmlns="" xmlns:a16="http://schemas.microsoft.com/office/drawing/2014/main" val="20000"/>
                    </a:ext>
                  </a:extLst>
                </a:gridCol>
                <a:gridCol w="321231">
                  <a:extLst>
                    <a:ext uri="{9D8B030D-6E8A-4147-A177-3AD203B41FA5}">
                      <a16:colId xmlns="" xmlns:a16="http://schemas.microsoft.com/office/drawing/2014/main" val="20001"/>
                    </a:ext>
                  </a:extLst>
                </a:gridCol>
                <a:gridCol w="321231">
                  <a:extLst>
                    <a:ext uri="{9D8B030D-6E8A-4147-A177-3AD203B41FA5}">
                      <a16:colId xmlns="" xmlns:a16="http://schemas.microsoft.com/office/drawing/2014/main" val="20002"/>
                    </a:ext>
                  </a:extLst>
                </a:gridCol>
                <a:gridCol w="321231">
                  <a:extLst>
                    <a:ext uri="{9D8B030D-6E8A-4147-A177-3AD203B41FA5}">
                      <a16:colId xmlns="" xmlns:a16="http://schemas.microsoft.com/office/drawing/2014/main" val="20003"/>
                    </a:ext>
                  </a:extLst>
                </a:gridCol>
                <a:gridCol w="321231">
                  <a:extLst>
                    <a:ext uri="{9D8B030D-6E8A-4147-A177-3AD203B41FA5}">
                      <a16:colId xmlns="" xmlns:a16="http://schemas.microsoft.com/office/drawing/2014/main" val="20004"/>
                    </a:ext>
                  </a:extLst>
                </a:gridCol>
                <a:gridCol w="321231">
                  <a:extLst>
                    <a:ext uri="{9D8B030D-6E8A-4147-A177-3AD203B41FA5}">
                      <a16:colId xmlns="" xmlns:a16="http://schemas.microsoft.com/office/drawing/2014/main" val="20005"/>
                    </a:ext>
                  </a:extLst>
                </a:gridCol>
              </a:tblGrid>
              <a:tr h="211015">
                <a:tc>
                  <a:txBody>
                    <a:bodyPr/>
                    <a:lstStyle/>
                    <a:p>
                      <a:pPr algn="ctr"/>
                      <a:endParaRPr lang="it-IT" sz="800" dirty="0">
                        <a:solidFill>
                          <a:schemeClr val="tx1"/>
                        </a:solidFill>
                      </a:endParaRPr>
                    </a:p>
                  </a:txBody>
                  <a:tcPr marL="84406" marR="84406" marT="42203" marB="42203">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it-IT" sz="700" b="1" dirty="0" smtClean="0">
                          <a:solidFill>
                            <a:schemeClr val="tx1"/>
                          </a:solidFill>
                        </a:rPr>
                        <a:t>A</a:t>
                      </a:r>
                      <a:endParaRPr lang="it-IT" sz="800" b="1" dirty="0">
                        <a:solidFill>
                          <a:schemeClr val="tx1"/>
                        </a:solidFill>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it-IT" sz="700" dirty="0" smtClean="0">
                          <a:solidFill>
                            <a:schemeClr val="tx1"/>
                          </a:solidFill>
                        </a:rPr>
                        <a:t>BBB</a:t>
                      </a:r>
                      <a:endParaRPr lang="it-IT" sz="800" dirty="0">
                        <a:solidFill>
                          <a:schemeClr val="tx1"/>
                        </a:solidFill>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it-IT" sz="700" dirty="0" smtClean="0">
                          <a:solidFill>
                            <a:schemeClr val="tx1"/>
                          </a:solidFill>
                        </a:rPr>
                        <a:t>…</a:t>
                      </a:r>
                      <a:endParaRPr lang="it-IT" sz="800" dirty="0">
                        <a:solidFill>
                          <a:schemeClr val="tx1"/>
                        </a:solidFill>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it-IT" sz="700" dirty="0" smtClean="0">
                          <a:solidFill>
                            <a:schemeClr val="tx1"/>
                          </a:solidFill>
                        </a:rPr>
                        <a:t>B-</a:t>
                      </a:r>
                      <a:endParaRPr lang="it-IT" sz="800" dirty="0">
                        <a:solidFill>
                          <a:schemeClr val="tx1"/>
                        </a:solidFill>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it-IT" sz="700" dirty="0" smtClean="0">
                          <a:solidFill>
                            <a:schemeClr val="tx1"/>
                          </a:solidFill>
                        </a:rPr>
                        <a:t>CCC</a:t>
                      </a:r>
                      <a:endParaRPr lang="it-IT" sz="800" dirty="0">
                        <a:solidFill>
                          <a:schemeClr val="tx1"/>
                        </a:solidFill>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11015">
                <a:tc>
                  <a:txBody>
                    <a:bodyPr/>
                    <a:lstStyle/>
                    <a:p>
                      <a:pPr algn="ctr"/>
                      <a:r>
                        <a:rPr lang="it-IT" sz="700" b="1" dirty="0" smtClean="0">
                          <a:solidFill>
                            <a:schemeClr val="tx1"/>
                          </a:solidFill>
                        </a:rPr>
                        <a:t>A</a:t>
                      </a: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11015">
                <a:tc>
                  <a:txBody>
                    <a:bodyPr/>
                    <a:lstStyle/>
                    <a:p>
                      <a:pPr algn="ctr"/>
                      <a:r>
                        <a:rPr lang="it-IT" sz="800" dirty="0" smtClean="0"/>
                        <a:t>…</a:t>
                      </a: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11015">
                <a:tc>
                  <a:txBody>
                    <a:bodyPr/>
                    <a:lstStyle/>
                    <a:p>
                      <a:pPr algn="ctr"/>
                      <a:r>
                        <a:rPr lang="it-IT" sz="700" b="1" dirty="0" smtClean="0">
                          <a:solidFill>
                            <a:schemeClr val="tx1"/>
                          </a:solidFill>
                        </a:rPr>
                        <a:t>CCC</a:t>
                      </a:r>
                      <a:endParaRPr lang="it-IT" sz="800" b="1" dirty="0">
                        <a:solidFill>
                          <a:schemeClr val="tx1"/>
                        </a:solidFill>
                      </a:endParaRPr>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it-IT" sz="800" dirty="0"/>
                    </a:p>
                  </a:txBody>
                  <a:tcPr marL="84406" marR="84406" marT="42203" marB="42203">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47" name="Rettangolo 46"/>
          <p:cNvSpPr/>
          <p:nvPr/>
        </p:nvSpPr>
        <p:spPr>
          <a:xfrm>
            <a:off x="8161365" y="3100813"/>
            <a:ext cx="302389" cy="865103"/>
          </a:xfrm>
          <a:prstGeom prst="rect">
            <a:avLst/>
          </a:prstGeom>
          <a:solidFill>
            <a:srgbClr val="007D57"/>
          </a:solidFill>
          <a:ln w="9525">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vert="vert270" lIns="33231" tIns="0" rIns="33231"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rPr>
              <a:t>ECO FIN</a:t>
            </a:r>
          </a:p>
        </p:txBody>
      </p:sp>
      <p:sp>
        <p:nvSpPr>
          <p:cNvPr id="48" name="Rettangolo 47"/>
          <p:cNvSpPr/>
          <p:nvPr/>
        </p:nvSpPr>
        <p:spPr>
          <a:xfrm rot="5400000">
            <a:off x="9383563" y="1973468"/>
            <a:ext cx="241413" cy="1940125"/>
          </a:xfrm>
          <a:prstGeom prst="rect">
            <a:avLst/>
          </a:prstGeom>
          <a:solidFill>
            <a:srgbClr val="007D57"/>
          </a:solidFill>
          <a:ln w="9525">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vert="vert270" lIns="33231" tIns="0" rIns="33231"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rPr>
              <a:t>ANDAMENTALE</a:t>
            </a:r>
            <a:endParaRPr kumimoji="0" lang="it-IT" sz="831" b="0" i="0" u="none" strike="noStrike" kern="1200" cap="none" spc="0" normalizeH="0" baseline="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endParaRPr>
          </a:p>
        </p:txBody>
      </p:sp>
      <p:sp>
        <p:nvSpPr>
          <p:cNvPr id="49" name="Rectangular Callout 3"/>
          <p:cNvSpPr/>
          <p:nvPr/>
        </p:nvSpPr>
        <p:spPr>
          <a:xfrm>
            <a:off x="7924800" y="2542522"/>
            <a:ext cx="2640260" cy="1679702"/>
          </a:xfrm>
          <a:prstGeom prst="wedgeRectCallout">
            <a:avLst>
              <a:gd name="adj1" fmla="val -102956"/>
              <a:gd name="adj2" fmla="val 15384"/>
            </a:avLst>
          </a:prstGeom>
          <a:noFill/>
          <a:ln w="9525">
            <a:solidFill>
              <a:srgbClr val="007D5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92" b="0" i="0" u="none" strike="noStrike" kern="1200" cap="none" spc="0" normalizeH="0" baseline="0" noProof="0" dirty="0" err="1">
              <a:ln>
                <a:noFill/>
              </a:ln>
              <a:solidFill>
                <a:srgbClr val="007D57"/>
              </a:solidFill>
              <a:effectLst/>
              <a:uLnTx/>
              <a:uFillTx/>
              <a:latin typeface="Verdana" pitchFamily="34" charset="0"/>
              <a:ea typeface="Verdana" pitchFamily="34" charset="0"/>
              <a:cs typeface="Verdana" pitchFamily="34" charset="0"/>
            </a:endParaRPr>
          </a:p>
        </p:txBody>
      </p:sp>
      <p:sp>
        <p:nvSpPr>
          <p:cNvPr id="50" name="Rettangolo 11"/>
          <p:cNvSpPr/>
          <p:nvPr/>
        </p:nvSpPr>
        <p:spPr>
          <a:xfrm>
            <a:off x="8105877" y="2562337"/>
            <a:ext cx="2332773" cy="2208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7D57"/>
                </a:solidFill>
                <a:effectLst/>
                <a:uLnTx/>
                <a:uFillTx/>
                <a:latin typeface="Arial" pitchFamily="34" charset="0"/>
                <a:ea typeface="Osaka"/>
                <a:cs typeface="Arial" charset="0"/>
              </a:rPr>
              <a:t>Integrazione a «Matrice»</a:t>
            </a:r>
          </a:p>
        </p:txBody>
      </p:sp>
      <p:sp>
        <p:nvSpPr>
          <p:cNvPr id="51" name="Rectangular Callout 3"/>
          <p:cNvSpPr/>
          <p:nvPr/>
        </p:nvSpPr>
        <p:spPr>
          <a:xfrm>
            <a:off x="7924801" y="4450327"/>
            <a:ext cx="2640260" cy="640328"/>
          </a:xfrm>
          <a:prstGeom prst="wedgeRectCallout">
            <a:avLst>
              <a:gd name="adj1" fmla="val -161276"/>
              <a:gd name="adj2" fmla="val 24126"/>
            </a:avLst>
          </a:prstGeom>
          <a:noFill/>
          <a:ln w="9525">
            <a:solidFill>
              <a:srgbClr val="007D5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92" b="0" i="0" u="none" strike="noStrike" kern="1200" cap="none" spc="0" normalizeH="0" baseline="0" noProof="0" dirty="0" err="1">
              <a:ln>
                <a:noFill/>
              </a:ln>
              <a:solidFill>
                <a:srgbClr val="007D57"/>
              </a:solidFill>
              <a:effectLst/>
              <a:uLnTx/>
              <a:uFillTx/>
              <a:latin typeface="Verdana" pitchFamily="34" charset="0"/>
              <a:ea typeface="Verdana" pitchFamily="34" charset="0"/>
              <a:cs typeface="Verdana" pitchFamily="34" charset="0"/>
            </a:endParaRPr>
          </a:p>
        </p:txBody>
      </p:sp>
      <p:sp>
        <p:nvSpPr>
          <p:cNvPr id="52" name="Rettangolo 11"/>
          <p:cNvSpPr/>
          <p:nvPr/>
        </p:nvSpPr>
        <p:spPr>
          <a:xfrm>
            <a:off x="8074190" y="4501213"/>
            <a:ext cx="2332773" cy="2208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7D57"/>
                </a:solidFill>
                <a:effectLst/>
                <a:uLnTx/>
                <a:uFillTx/>
                <a:latin typeface="Arial" pitchFamily="34" charset="0"/>
                <a:ea typeface="Osaka"/>
                <a:cs typeface="Arial" charset="0"/>
              </a:rPr>
              <a:t>Correzione con le informazioni sulle pregiudizievoli a carico della controparte</a:t>
            </a:r>
          </a:p>
        </p:txBody>
      </p:sp>
      <p:sp>
        <p:nvSpPr>
          <p:cNvPr id="53" name="Rectangular Callout 3"/>
          <p:cNvSpPr/>
          <p:nvPr/>
        </p:nvSpPr>
        <p:spPr>
          <a:xfrm>
            <a:off x="7924801" y="5328480"/>
            <a:ext cx="2640259" cy="569401"/>
          </a:xfrm>
          <a:prstGeom prst="wedgeRectCallout">
            <a:avLst>
              <a:gd name="adj1" fmla="val -103382"/>
              <a:gd name="adj2" fmla="val -27235"/>
            </a:avLst>
          </a:prstGeom>
          <a:noFill/>
          <a:ln w="9525">
            <a:solidFill>
              <a:srgbClr val="007D5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92" b="0" i="0" u="none" strike="noStrike" kern="1200" cap="none" spc="0" normalizeH="0" baseline="0" noProof="0" dirty="0" err="1">
              <a:ln>
                <a:noFill/>
              </a:ln>
              <a:solidFill>
                <a:srgbClr val="007D57"/>
              </a:solidFill>
              <a:effectLst/>
              <a:uLnTx/>
              <a:uFillTx/>
              <a:latin typeface="Verdana" pitchFamily="34" charset="0"/>
              <a:ea typeface="Verdana" pitchFamily="34" charset="0"/>
              <a:cs typeface="Verdana" pitchFamily="34" charset="0"/>
            </a:endParaRPr>
          </a:p>
        </p:txBody>
      </p:sp>
      <p:sp>
        <p:nvSpPr>
          <p:cNvPr id="54" name="Rettangolo 11"/>
          <p:cNvSpPr/>
          <p:nvPr/>
        </p:nvSpPr>
        <p:spPr>
          <a:xfrm>
            <a:off x="7924801" y="5338576"/>
            <a:ext cx="2631553" cy="2208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007D57"/>
                </a:solidFill>
                <a:effectLst/>
                <a:uLnTx/>
                <a:uFillTx/>
                <a:latin typeface="Arial" pitchFamily="34" charset="0"/>
                <a:ea typeface="Osaka"/>
                <a:cs typeface="Arial" charset="0"/>
              </a:rPr>
              <a:t>Al valore di score viene attribuita una classe di rating sulla scala «AAA/A-CCC» e un tasso di default «Basilea 2»</a:t>
            </a:r>
          </a:p>
        </p:txBody>
      </p:sp>
    </p:spTree>
    <p:extLst>
      <p:ext uri="{BB962C8B-B14F-4D97-AF65-F5344CB8AC3E}">
        <p14:creationId xmlns:p14="http://schemas.microsoft.com/office/powerpoint/2010/main" val="3775821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4</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799069" y="498144"/>
            <a:ext cx="6277233"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Modalità di intervento del Fondo</a:t>
            </a:r>
          </a:p>
        </p:txBody>
      </p:sp>
      <p:sp>
        <p:nvSpPr>
          <p:cNvPr id="3" name="Rettangolo 2"/>
          <p:cNvSpPr/>
          <p:nvPr/>
        </p:nvSpPr>
        <p:spPr>
          <a:xfrm>
            <a:off x="799070" y="1230202"/>
            <a:ext cx="8486695" cy="2800767"/>
          </a:xfrm>
          <a:prstGeom prst="rect">
            <a:avLst/>
          </a:prstGeom>
        </p:spPr>
        <p:txBody>
          <a:bodyPr wrap="square">
            <a:spAutoFit/>
          </a:bodyPr>
          <a:lstStyle/>
          <a:p>
            <a:pPr marL="0" lvl="1" algn="just" fontAlgn="base">
              <a:spcBef>
                <a:spcPct val="0"/>
              </a:spcBef>
              <a:spcAft>
                <a:spcPct val="0"/>
              </a:spcAft>
            </a:pPr>
            <a:r>
              <a:rPr lang="it-IT" sz="1400" dirty="0">
                <a:latin typeface="Arial"/>
              </a:rPr>
              <a:t>Con la riforma, il Fondo interverrà, a garanzia delle operazioni finanziarie, con tre modalità:</a:t>
            </a:r>
          </a:p>
          <a:p>
            <a:pPr marL="285750" lvl="1" indent="-285750" algn="just" fontAlgn="base">
              <a:lnSpc>
                <a:spcPct val="150000"/>
              </a:lnSpc>
              <a:spcBef>
                <a:spcPts val="600"/>
              </a:spcBef>
              <a:spcAft>
                <a:spcPct val="0"/>
              </a:spcAft>
              <a:buFont typeface="Arial" panose="020B0604020202020204" pitchFamily="34" charset="0"/>
              <a:buChar char="•"/>
            </a:pPr>
            <a:r>
              <a:rPr lang="it-IT" sz="1400" b="1" u="sng" dirty="0">
                <a:solidFill>
                  <a:srgbClr val="007D57"/>
                </a:solidFill>
                <a:latin typeface="Arial" panose="020B0604020202020204" pitchFamily="34" charset="0"/>
                <a:cs typeface="Arial" panose="020B0604020202020204" pitchFamily="34" charset="0"/>
              </a:rPr>
              <a:t>Garanzia diretta:</a:t>
            </a:r>
            <a:r>
              <a:rPr lang="it-IT" sz="1400" dirty="0">
                <a:latin typeface="Arial"/>
              </a:rPr>
              <a:t> è la garanzia concessa direttamente ai soggetti finanziatori. La garanzia diretta è esplicita, incondizionata, irrevocabile, escutibile a prima richiesta e riferita a una singola operazione finanziaria</a:t>
            </a:r>
          </a:p>
          <a:p>
            <a:pPr marL="285750" lvl="1" indent="-285750" algn="just" fontAlgn="base">
              <a:lnSpc>
                <a:spcPct val="150000"/>
              </a:lnSpc>
              <a:spcBef>
                <a:spcPts val="600"/>
              </a:spcBef>
              <a:spcAft>
                <a:spcPct val="0"/>
              </a:spcAft>
              <a:buFont typeface="Arial" panose="020B0604020202020204" pitchFamily="34" charset="0"/>
              <a:buChar char="•"/>
            </a:pPr>
            <a:r>
              <a:rPr lang="it-IT" sz="1400" b="1" u="sng" dirty="0">
                <a:solidFill>
                  <a:srgbClr val="007D57"/>
                </a:solidFill>
                <a:latin typeface="Arial" panose="020B0604020202020204" pitchFamily="34" charset="0"/>
                <a:cs typeface="Arial" panose="020B0604020202020204" pitchFamily="34" charset="0"/>
              </a:rPr>
              <a:t>Controgaranzia:</a:t>
            </a:r>
            <a:r>
              <a:rPr lang="it-IT" sz="1400" dirty="0">
                <a:latin typeface="Arial"/>
              </a:rPr>
              <a:t> è la garanzia concessa ai soggetti garanti ed è attivabile dai soggetti finanziatori in caso di doppio default (dell’impresa beneficiaria e del soggetto garante)</a:t>
            </a:r>
          </a:p>
          <a:p>
            <a:pPr marL="285750" lvl="1" indent="-285750" algn="just" fontAlgn="base">
              <a:lnSpc>
                <a:spcPct val="150000"/>
              </a:lnSpc>
              <a:spcBef>
                <a:spcPts val="600"/>
              </a:spcBef>
              <a:spcAft>
                <a:spcPct val="0"/>
              </a:spcAft>
              <a:buFont typeface="Arial" panose="020B0604020202020204" pitchFamily="34" charset="0"/>
              <a:buChar char="•"/>
            </a:pPr>
            <a:r>
              <a:rPr lang="it-IT" sz="1400" b="1" u="sng" dirty="0">
                <a:solidFill>
                  <a:srgbClr val="007D57"/>
                </a:solidFill>
                <a:latin typeface="Arial" panose="020B0604020202020204" pitchFamily="34" charset="0"/>
                <a:cs typeface="Arial" panose="020B0604020202020204" pitchFamily="34" charset="0"/>
              </a:rPr>
              <a:t>Riassicurazione:</a:t>
            </a:r>
            <a:r>
              <a:rPr lang="it-IT" sz="1400" dirty="0">
                <a:latin typeface="Arial"/>
              </a:rPr>
              <a:t> è il reintegro da parte del Fondo, nei limiti della misura di copertura, di quanto già liquidato dai soggetti garanti ai soggetti finanziatori</a:t>
            </a:r>
          </a:p>
        </p:txBody>
      </p:sp>
      <p:sp>
        <p:nvSpPr>
          <p:cNvPr id="7" name="CasellaDiTesto 6"/>
          <p:cNvSpPr txBox="1"/>
          <p:nvPr/>
        </p:nvSpPr>
        <p:spPr>
          <a:xfrm>
            <a:off x="799070" y="4754589"/>
            <a:ext cx="8486695" cy="738664"/>
          </a:xfrm>
          <a:prstGeom prst="rect">
            <a:avLst/>
          </a:prstGeom>
          <a:solidFill>
            <a:srgbClr val="007D57"/>
          </a:solidFill>
          <a:ln>
            <a:noFill/>
          </a:ln>
        </p:spPr>
        <p:style>
          <a:lnRef idx="1">
            <a:schemeClr val="accent2"/>
          </a:lnRef>
          <a:fillRef idx="2">
            <a:schemeClr val="accent2"/>
          </a:fillRef>
          <a:effectRef idx="1">
            <a:schemeClr val="accent2"/>
          </a:effectRef>
          <a:fontRef idx="minor">
            <a:schemeClr val="dk1"/>
          </a:fontRef>
        </p:style>
        <p:txBody>
          <a:bodyPr rtlCol="0" anchor="ctr"/>
          <a:lstStyle>
            <a:defPPr>
              <a:defRPr lang="it-IT"/>
            </a:defPPr>
            <a:lvl1pPr algn="just">
              <a:defRPr sz="1400">
                <a:solidFill>
                  <a:schemeClr val="bg1"/>
                </a:solidFill>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La garanzia è concessa per un importo massimo garantito per singolo soggetto beneficiario, tenuto conto delle quote di capitale già rimborsate dal soggetto beneficiario in relazione a eventuali operazioni già garantite dal Fondo, non superiore ad €. 2.500.000,00.</a:t>
            </a:r>
          </a:p>
        </p:txBody>
      </p:sp>
    </p:spTree>
    <p:extLst>
      <p:ext uri="{BB962C8B-B14F-4D97-AF65-F5344CB8AC3E}">
        <p14:creationId xmlns:p14="http://schemas.microsoft.com/office/powerpoint/2010/main" val="4157257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26015" y="158058"/>
            <a:ext cx="10445976" cy="817095"/>
          </a:xfrm>
        </p:spPr>
        <p:txBody>
          <a:bodyPr/>
          <a:lstStyle/>
          <a:p>
            <a:r>
              <a:rPr lang="it-IT" sz="3000" dirty="0"/>
              <a:t>Il modello di valutazione del Fondo</a:t>
            </a:r>
            <a:br>
              <a:rPr lang="it-IT" sz="3000" dirty="0"/>
            </a:br>
            <a:r>
              <a:rPr lang="it-IT" sz="3000" dirty="0"/>
              <a:t>La struttura: il modulo economico finanziario</a:t>
            </a:r>
          </a:p>
        </p:txBody>
      </p:sp>
      <p:sp>
        <p:nvSpPr>
          <p:cNvPr id="5" name="Segnaposto numero diapositiva 4"/>
          <p:cNvSpPr>
            <a:spLocks noGrp="1"/>
          </p:cNvSpPr>
          <p:nvPr>
            <p:ph type="sldNum" sz="quarter" idx="12"/>
          </p:nvPr>
        </p:nvSpPr>
        <p:spPr>
          <a:xfrm>
            <a:off x="11071081" y="6056396"/>
            <a:ext cx="888322" cy="2335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433BD-B3EA-DF4F-88F9-E24514900239}" type="slidenum">
              <a:rPr kumimoji="0" lang="it-IT" sz="1200" b="0" i="0" u="none" strike="noStrike" kern="1200" cap="none" spc="0" normalizeH="0" baseline="0" noProof="0" smtClean="0">
                <a:ln>
                  <a:noFill/>
                </a:ln>
                <a:solidFill>
                  <a:srgbClr val="007D5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t-IT" sz="1200" b="0" i="0" u="none" strike="noStrike" kern="1200" cap="none" spc="0" normalizeH="0" baseline="0" noProof="0">
              <a:ln>
                <a:noFill/>
              </a:ln>
              <a:solidFill>
                <a:srgbClr val="007D57"/>
              </a:solidFill>
              <a:effectLst/>
              <a:uLnTx/>
              <a:uFillTx/>
              <a:latin typeface="Calibri" panose="020F0502020204030204"/>
              <a:ea typeface="+mn-ea"/>
              <a:cs typeface="+mn-cs"/>
            </a:endParaRPr>
          </a:p>
        </p:txBody>
      </p:sp>
      <p:sp>
        <p:nvSpPr>
          <p:cNvPr id="27" name="Rettangolo 26"/>
          <p:cNvSpPr/>
          <p:nvPr/>
        </p:nvSpPr>
        <p:spPr>
          <a:xfrm>
            <a:off x="1230087" y="1614520"/>
            <a:ext cx="10445976" cy="73866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funzione della consistenza del campione di stima, in termini di numerosità campionaria e di frequenza del tasso di </a:t>
            </a:r>
            <a:r>
              <a:rPr kumimoji="0" lang="it-IT" sz="14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default,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sono stati individuati i seguenti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10 differenti modelli di valutazione differenziati per tipo di contabilità e settore economico di </a:t>
            </a:r>
            <a:r>
              <a:rPr kumimoji="0" lang="it-IT" sz="1400" b="1" i="0" u="none" strike="noStrike" kern="1200" cap="none" spc="0" normalizeH="0" baseline="0" noProof="0" dirty="0" smtClean="0">
                <a:ln>
                  <a:noFill/>
                </a:ln>
                <a:solidFill>
                  <a:srgbClr val="007D57"/>
                </a:solidFill>
                <a:effectLst/>
                <a:uLnTx/>
                <a:uFillTx/>
                <a:latin typeface="Calibri" panose="020F0502020204030204"/>
                <a:ea typeface="ＭＳ Ｐゴシック"/>
                <a:cs typeface="ＭＳ Ｐゴシック"/>
              </a:rPr>
              <a:t>attività</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28" name="Tabella 27"/>
          <p:cNvGraphicFramePr>
            <a:graphicFrameLocks noGrp="1"/>
          </p:cNvGraphicFramePr>
          <p:nvPr>
            <p:extLst/>
          </p:nvPr>
        </p:nvGraphicFramePr>
        <p:xfrm>
          <a:off x="3513276" y="2529230"/>
          <a:ext cx="5691455" cy="1650824"/>
        </p:xfrm>
        <a:graphic>
          <a:graphicData uri="http://schemas.openxmlformats.org/drawingml/2006/table">
            <a:tbl>
              <a:tblPr firstRow="1" bandRow="1"/>
              <a:tblGrid>
                <a:gridCol w="1719753">
                  <a:extLst>
                    <a:ext uri="{9D8B030D-6E8A-4147-A177-3AD203B41FA5}">
                      <a16:colId xmlns="" xmlns:a16="http://schemas.microsoft.com/office/drawing/2014/main" val="20000"/>
                    </a:ext>
                  </a:extLst>
                </a:gridCol>
                <a:gridCol w="761898">
                  <a:extLst>
                    <a:ext uri="{9D8B030D-6E8A-4147-A177-3AD203B41FA5}">
                      <a16:colId xmlns="" xmlns:a16="http://schemas.microsoft.com/office/drawing/2014/main" val="20001"/>
                    </a:ext>
                  </a:extLst>
                </a:gridCol>
                <a:gridCol w="965170">
                  <a:extLst>
                    <a:ext uri="{9D8B030D-6E8A-4147-A177-3AD203B41FA5}">
                      <a16:colId xmlns="" xmlns:a16="http://schemas.microsoft.com/office/drawing/2014/main" val="20002"/>
                    </a:ext>
                  </a:extLst>
                </a:gridCol>
                <a:gridCol w="651869">
                  <a:extLst>
                    <a:ext uri="{9D8B030D-6E8A-4147-A177-3AD203B41FA5}">
                      <a16:colId xmlns="" xmlns:a16="http://schemas.microsoft.com/office/drawing/2014/main" val="20003"/>
                    </a:ext>
                  </a:extLst>
                </a:gridCol>
                <a:gridCol w="932307">
                  <a:extLst>
                    <a:ext uri="{9D8B030D-6E8A-4147-A177-3AD203B41FA5}">
                      <a16:colId xmlns="" xmlns:a16="http://schemas.microsoft.com/office/drawing/2014/main" val="20004"/>
                    </a:ext>
                  </a:extLst>
                </a:gridCol>
                <a:gridCol w="660458">
                  <a:extLst>
                    <a:ext uri="{9D8B030D-6E8A-4147-A177-3AD203B41FA5}">
                      <a16:colId xmlns="" xmlns:a16="http://schemas.microsoft.com/office/drawing/2014/main" val="20005"/>
                    </a:ext>
                  </a:extLst>
                </a:gridCol>
              </a:tblGrid>
              <a:tr h="41658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it-IT" sz="1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dirty="0" err="1" smtClean="0">
                          <a:latin typeface="+mn-lt"/>
                        </a:rPr>
                        <a:t>Industria</a:t>
                      </a:r>
                      <a:endParaRPr lang="it-IT" sz="1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5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dirty="0" err="1" smtClean="0">
                          <a:latin typeface="+mn-lt"/>
                        </a:rPr>
                        <a:t>Commercio</a:t>
                      </a:r>
                      <a:endParaRPr lang="it-IT" sz="1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5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dirty="0" err="1" smtClean="0">
                          <a:latin typeface="+mn-lt"/>
                        </a:rPr>
                        <a:t>Servizi</a:t>
                      </a:r>
                      <a:endParaRPr lang="it-IT" sz="1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5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dirty="0" err="1" smtClean="0">
                          <a:latin typeface="+mn-lt"/>
                        </a:rPr>
                        <a:t>Immobiliare</a:t>
                      </a:r>
                      <a:endParaRPr lang="it-IT" sz="1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5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dirty="0" err="1" smtClean="0">
                          <a:latin typeface="+mn-lt"/>
                        </a:rPr>
                        <a:t>Edilizia</a:t>
                      </a:r>
                      <a:endParaRPr lang="it-IT" sz="1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D57"/>
                    </a:solidFill>
                  </a:tcPr>
                </a:tc>
                <a:extLst>
                  <a:ext uri="{0D108BD9-81ED-4DB2-BD59-A6C34878D82A}">
                    <a16:rowId xmlns="" xmlns:a16="http://schemas.microsoft.com/office/drawing/2014/main" val="10000"/>
                  </a:ext>
                </a:extLst>
              </a:tr>
              <a:tr h="3241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1" dirty="0" smtClean="0">
                          <a:solidFill>
                            <a:schemeClr val="bg1"/>
                          </a:solidFill>
                          <a:latin typeface="+mn-lt"/>
                        </a:rPr>
                        <a:t>SDC</a:t>
                      </a:r>
                      <a:endParaRPr lang="it-IT" sz="1000" b="1" dirty="0">
                        <a:solidFill>
                          <a:schemeClr val="bg1"/>
                        </a:solidFill>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D5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it-IT" sz="1000" dirty="0">
                        <a:latin typeface="+mn-lt"/>
                      </a:endParaRPr>
                    </a:p>
                  </a:txBody>
                  <a:tcPr anchor="ctr">
                    <a:lnL w="12700" cmpd="sng">
                      <a:solidFill>
                        <a:sysClr val="window" lastClr="FFFFFF"/>
                      </a:solidFill>
                    </a:lnL>
                    <a:lnR w="12700" cap="flat" cmpd="sng" algn="ctr">
                      <a:solidFill>
                        <a:schemeClr val="bg1"/>
                      </a:solidFill>
                      <a:prstDash val="solid"/>
                      <a:round/>
                      <a:headEnd type="none" w="med" len="med"/>
                      <a:tailEnd type="none" w="med" len="med"/>
                    </a:lnR>
                    <a:lnT w="381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57">
                        <a:alpha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it-IT" sz="1000" dirty="0">
                        <a:latin typeface="+mn-lt"/>
                      </a:endParaRPr>
                    </a:p>
                  </a:txBody>
                  <a:tcPr anchor="ctr">
                    <a:lnL w="12700" cap="flat" cmpd="sng" algn="ctr">
                      <a:solidFill>
                        <a:schemeClr val="bg1"/>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57">
                        <a:alpha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it-IT" sz="100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D57">
                        <a:alpha val="20000"/>
                      </a:srgb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it-IT" sz="100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D57">
                        <a:alpha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it-IT" sz="100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D57">
                        <a:alpha val="20000"/>
                      </a:srgbClr>
                    </a:solidFill>
                  </a:tcPr>
                </a:tc>
                <a:extLst>
                  <a:ext uri="{0D108BD9-81ED-4DB2-BD59-A6C34878D82A}">
                    <a16:rowId xmlns="" xmlns:a16="http://schemas.microsoft.com/office/drawing/2014/main" val="10001"/>
                  </a:ext>
                </a:extLst>
              </a:tr>
              <a:tr h="36860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1" dirty="0" smtClean="0">
                          <a:solidFill>
                            <a:schemeClr val="bg1"/>
                          </a:solidFill>
                          <a:latin typeface="+mn-lt"/>
                        </a:rPr>
                        <a:t>SDP – DI</a:t>
                      </a:r>
                      <a:r>
                        <a:rPr lang="en-US" sz="1000" b="1" baseline="0" dirty="0" smtClean="0">
                          <a:solidFill>
                            <a:schemeClr val="bg1"/>
                          </a:solidFill>
                          <a:latin typeface="+mn-lt"/>
                        </a:rPr>
                        <a:t> </a:t>
                      </a:r>
                      <a:r>
                        <a:rPr lang="en-US" sz="1000" b="1" baseline="0" dirty="0" err="1" smtClean="0">
                          <a:solidFill>
                            <a:schemeClr val="bg1"/>
                          </a:solidFill>
                          <a:latin typeface="+mn-lt"/>
                        </a:rPr>
                        <a:t>contabilit</a:t>
                      </a:r>
                      <a:r>
                        <a:rPr lang="it-IT" sz="1000" b="1" kern="1200" dirty="0" smtClean="0">
                          <a:solidFill>
                            <a:schemeClr val="bg1"/>
                          </a:solidFill>
                          <a:latin typeface="+mn-lt"/>
                          <a:ea typeface="+mn-ea"/>
                          <a:cs typeface="+mn-cs"/>
                        </a:rPr>
                        <a:t>à</a:t>
                      </a:r>
                      <a:r>
                        <a:rPr lang="en-US" sz="1000" b="1" baseline="0" dirty="0" smtClean="0">
                          <a:solidFill>
                            <a:schemeClr val="bg1"/>
                          </a:solidFill>
                          <a:latin typeface="+mn-lt"/>
                        </a:rPr>
                        <a:t> </a:t>
                      </a:r>
                      <a:r>
                        <a:rPr lang="en-US" sz="1000" b="1" baseline="0" dirty="0" err="1" smtClean="0">
                          <a:solidFill>
                            <a:schemeClr val="bg1"/>
                          </a:solidFill>
                          <a:latin typeface="+mn-lt"/>
                        </a:rPr>
                        <a:t>ordinaria</a:t>
                      </a:r>
                      <a:endParaRPr lang="it-IT" sz="1000" b="1" dirty="0">
                        <a:solidFill>
                          <a:schemeClr val="bg1"/>
                        </a:solidFill>
                        <a:latin typeface="+mn-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7D57"/>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it-IT" sz="1000" dirty="0">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7D57">
                        <a:alpha val="20000"/>
                      </a:srgbClr>
                    </a:solidFill>
                  </a:tcPr>
                </a:tc>
                <a:tc hMerge="1">
                  <a:txBody>
                    <a:bodyPr/>
                    <a:lstStyle/>
                    <a:p>
                      <a:endParaRPr lang="it-IT"/>
                    </a:p>
                  </a:txBody>
                  <a:tcPr/>
                </a:tc>
                <a:tc hMerge="1">
                  <a:txBody>
                    <a:bodyPr/>
                    <a:lstStyle/>
                    <a:p>
                      <a:endParaRPr lang="it-IT"/>
                    </a:p>
                  </a:txBody>
                  <a:tcPr/>
                </a:tc>
                <a:tc vMerge="1">
                  <a:txBody>
                    <a:bodyPr/>
                    <a:lstStyle/>
                    <a:p>
                      <a:endParaRPr lang="it-IT"/>
                    </a:p>
                  </a:txBody>
                  <a:tcPr/>
                </a:tc>
                <a:tc>
                  <a:txBody>
                    <a:bodyPr/>
                    <a:lstStyle/>
                    <a:p>
                      <a:endParaRPr lang="it-IT">
                        <a:latin typeface="+mn-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7D57">
                        <a:alpha val="20000"/>
                      </a:srgbClr>
                    </a:solidFill>
                  </a:tcPr>
                </a:tc>
                <a:extLst>
                  <a:ext uri="{0D108BD9-81ED-4DB2-BD59-A6C34878D82A}">
                    <a16:rowId xmlns="" xmlns:a16="http://schemas.microsoft.com/office/drawing/2014/main" val="10002"/>
                  </a:ext>
                </a:extLst>
              </a:tr>
              <a:tr h="5138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latin typeface="+mn-lt"/>
                        </a:rPr>
                        <a:t>SDP – DI</a:t>
                      </a:r>
                      <a:r>
                        <a:rPr lang="en-US" sz="1000" b="1" baseline="0" dirty="0" smtClean="0">
                          <a:solidFill>
                            <a:schemeClr val="bg1"/>
                          </a:solidFill>
                          <a:latin typeface="+mn-lt"/>
                        </a:rPr>
                        <a:t> </a:t>
                      </a:r>
                      <a:r>
                        <a:rPr lang="en-US" sz="1000" b="1" baseline="0" dirty="0" err="1" smtClean="0">
                          <a:solidFill>
                            <a:schemeClr val="bg1"/>
                          </a:solidFill>
                          <a:latin typeface="+mn-lt"/>
                        </a:rPr>
                        <a:t>contabilit</a:t>
                      </a:r>
                      <a:r>
                        <a:rPr lang="it-IT" sz="1000" b="1" kern="1200" dirty="0" smtClean="0">
                          <a:solidFill>
                            <a:schemeClr val="bg1"/>
                          </a:solidFill>
                          <a:latin typeface="+mn-lt"/>
                          <a:ea typeface="+mn-ea"/>
                          <a:cs typeface="+mn-cs"/>
                        </a:rPr>
                        <a:t>à</a:t>
                      </a:r>
                      <a:r>
                        <a:rPr lang="en-US" sz="1000" b="1" baseline="0" dirty="0" smtClean="0">
                          <a:solidFill>
                            <a:schemeClr val="bg1"/>
                          </a:solidFill>
                          <a:latin typeface="+mn-lt"/>
                        </a:rPr>
                        <a:t> </a:t>
                      </a:r>
                      <a:r>
                        <a:rPr lang="en-US" sz="1000" b="1" baseline="0" dirty="0" err="1" smtClean="0">
                          <a:solidFill>
                            <a:schemeClr val="bg1"/>
                          </a:solidFill>
                          <a:latin typeface="+mn-lt"/>
                        </a:rPr>
                        <a:t>semplificata</a:t>
                      </a:r>
                      <a:endParaRPr lang="it-IT" sz="1000" b="1" dirty="0">
                        <a:solidFill>
                          <a:schemeClr val="bg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D57"/>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it-IT" sz="1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D57">
                        <a:alpha val="20000"/>
                      </a:srgbClr>
                    </a:solidFill>
                  </a:tcPr>
                </a:tc>
                <a:tc hMerge="1">
                  <a:txBody>
                    <a:bodyPr/>
                    <a:lstStyle/>
                    <a:p>
                      <a:endParaRPr lang="it-IT" sz="1200" dirty="0"/>
                    </a:p>
                  </a:txBody>
                  <a:tcPr/>
                </a:tc>
                <a:tc hMerge="1">
                  <a:txBody>
                    <a:bodyPr/>
                    <a:lstStyle/>
                    <a:p>
                      <a:endParaRPr lang="it-IT" sz="1200" dirty="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it-IT" sz="1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D57">
                        <a:alpha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it-IT" sz="1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D57">
                        <a:alpha val="20000"/>
                      </a:srgbClr>
                    </a:solidFill>
                  </a:tcPr>
                </a:tc>
                <a:extLst>
                  <a:ext uri="{0D108BD9-81ED-4DB2-BD59-A6C34878D82A}">
                    <a16:rowId xmlns="" xmlns:a16="http://schemas.microsoft.com/office/drawing/2014/main" val="10003"/>
                  </a:ext>
                </a:extLst>
              </a:tr>
            </a:tbl>
          </a:graphicData>
        </a:graphic>
      </p:graphicFrame>
      <p:pic>
        <p:nvPicPr>
          <p:cNvPr id="34" name="Picture 4" descr="Segno Di Spunta, Asterisco, Croce, Red, Verde, Giall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3" t="21459" r="64688" b="15542"/>
          <a:stretch/>
        </p:blipFill>
        <p:spPr bwMode="auto">
          <a:xfrm>
            <a:off x="5544650" y="3029169"/>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37" name="Rettangolo 36"/>
          <p:cNvSpPr/>
          <p:nvPr/>
        </p:nvSpPr>
        <p:spPr bwMode="auto">
          <a:xfrm>
            <a:off x="1230087" y="1116506"/>
            <a:ext cx="10445976" cy="440286"/>
          </a:xfrm>
          <a:prstGeom prst="rect">
            <a:avLst/>
          </a:prstGeom>
          <a:solidFill>
            <a:srgbClr val="007D57"/>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lvl="0" indent="0" algn="just" defTabSz="892175" rtl="0" eaLnBrk="1" fontAlgn="auto" latinLnBrk="0" hangingPunct="1">
              <a:lnSpc>
                <a:spcPct val="150000"/>
              </a:lnSpc>
              <a:spcBef>
                <a:spcPct val="20000"/>
              </a:spcBef>
              <a:spcAft>
                <a:spcPts val="0"/>
              </a:spcAft>
              <a:buClr>
                <a:srgbClr val="E2001A"/>
              </a:buClr>
              <a:buSzTx/>
              <a:buFontTx/>
              <a:buNone/>
              <a:tabLst/>
              <a:defRPr/>
            </a:pPr>
            <a:r>
              <a:rPr kumimoji="0" lang="it-IT" sz="1400" b="0" i="0" u="none" strike="noStrike" kern="0" cap="none" spc="0" normalizeH="0" baseline="0" noProof="0" dirty="0">
                <a:ln>
                  <a:noFill/>
                </a:ln>
                <a:solidFill>
                  <a:prstClr val="white"/>
                </a:solidFill>
                <a:effectLst/>
                <a:uLnTx/>
                <a:uFillTx/>
                <a:latin typeface="Calibri" panose="020F0502020204030204"/>
                <a:ea typeface="Osaka" pitchFamily="1" charset="-128"/>
                <a:cs typeface="Arial" panose="020B0604020202020204" pitchFamily="34" charset="0"/>
              </a:rPr>
              <a:t>La valutazione </a:t>
            </a:r>
            <a:r>
              <a:rPr kumimoji="0" lang="it-IT" sz="14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fornisce una misura predittiva del profilo di rischio patrimoniale, economico e finanziario</a:t>
            </a:r>
            <a:endParaRPr kumimoji="0" lang="it-IT" sz="1400" b="0" i="0" u="none" strike="noStrike" kern="0" cap="none" spc="0" normalizeH="0" baseline="0" noProof="0" dirty="0">
              <a:ln>
                <a:noFill/>
              </a:ln>
              <a:solidFill>
                <a:prstClr val="white"/>
              </a:solidFill>
              <a:effectLst/>
              <a:uLnTx/>
              <a:uFillTx/>
              <a:latin typeface="Calibri" panose="020F0502020204030204"/>
              <a:ea typeface="Osaka" pitchFamily="1" charset="-128"/>
              <a:cs typeface="Arial" panose="020B0604020202020204" pitchFamily="34" charset="0"/>
            </a:endParaRPr>
          </a:p>
        </p:txBody>
      </p:sp>
      <p:pic>
        <p:nvPicPr>
          <p:cNvPr id="38" name="Picture 4" descr="Segno Di Spunta, Asterisco, Croce, Red, Verde, Giall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3" t="21459" r="64688" b="15542"/>
          <a:stretch/>
        </p:blipFill>
        <p:spPr bwMode="auto">
          <a:xfrm>
            <a:off x="6359003" y="3029169"/>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Segno Di Spunta, Asterisco, Croce, Red, Verde, Giall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3" t="21459" r="64688" b="15542"/>
          <a:stretch/>
        </p:blipFill>
        <p:spPr bwMode="auto">
          <a:xfrm>
            <a:off x="7173356" y="3029169"/>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Segno Di Spunta, Asterisco, Croce, Red, Verde, Giall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3" t="21459" r="64688" b="15542"/>
          <a:stretch/>
        </p:blipFill>
        <p:spPr bwMode="auto">
          <a:xfrm>
            <a:off x="7943494" y="3254471"/>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Segno Di Spunta, Asterisco, Croce, Red, Verde, Giall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3" t="21459" r="64688" b="15542"/>
          <a:stretch/>
        </p:blipFill>
        <p:spPr bwMode="auto">
          <a:xfrm>
            <a:off x="8743820" y="3029169"/>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Segno Di Spunta, Asterisco, Croce, Red, Verde, Giall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3" t="21459" r="64688" b="15542"/>
          <a:stretch/>
        </p:blipFill>
        <p:spPr bwMode="auto">
          <a:xfrm>
            <a:off x="6359003" y="340263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Segno Di Spunta, Asterisco, Croce, Red, Verde, Giall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3" t="21459" r="64688" b="15542"/>
          <a:stretch/>
        </p:blipFill>
        <p:spPr bwMode="auto">
          <a:xfrm>
            <a:off x="8743820" y="3402638"/>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Segno Di Spunta, Asterisco, Croce, Red, Verde, Giall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3" t="21459" r="64688" b="15542"/>
          <a:stretch/>
        </p:blipFill>
        <p:spPr bwMode="auto">
          <a:xfrm>
            <a:off x="8743820" y="3863810"/>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Segno Di Spunta, Asterisco, Croce, Red, Verde, Giall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3" t="21459" r="64688" b="15542"/>
          <a:stretch/>
        </p:blipFill>
        <p:spPr bwMode="auto">
          <a:xfrm>
            <a:off x="7943494" y="3863810"/>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Segno Di Spunta, Asterisco, Croce, Red, Verde, Giall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3" t="21459" r="64688" b="15542"/>
          <a:stretch/>
        </p:blipFill>
        <p:spPr bwMode="auto">
          <a:xfrm>
            <a:off x="6359003" y="3863810"/>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60" name="Rettangolo 59"/>
          <p:cNvSpPr/>
          <p:nvPr/>
        </p:nvSpPr>
        <p:spPr>
          <a:xfrm>
            <a:off x="1230086" y="4321407"/>
            <a:ext cx="10445977" cy="17081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458A"/>
              </a:buClr>
              <a:buSzTx/>
              <a:buFontTx/>
              <a:buNone/>
              <a:tabLst/>
              <a:defRPr/>
            </a:pPr>
            <a:r>
              <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Le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aree informative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oggetto di analisi </a:t>
            </a:r>
            <a:r>
              <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sono:</a:t>
            </a:r>
            <a:r>
              <a:rPr kumimoji="0" lang="it-IT" sz="1400" b="0" i="1"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a:t>
            </a:r>
            <a:endPar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just" defTabSz="914400" rtl="0" eaLnBrk="1" fontAlgn="auto" latinLnBrk="0" hangingPunct="1">
              <a:lnSpc>
                <a:spcPct val="150000"/>
              </a:lnSpc>
              <a:spcBef>
                <a:spcPts val="0"/>
              </a:spcBef>
              <a:spcAft>
                <a:spcPts val="0"/>
              </a:spcAft>
              <a:buClr>
                <a:srgbClr val="007D57"/>
              </a:buClr>
              <a:buSzTx/>
              <a:buFont typeface="Arial" panose="020B0604020202020204" pitchFamily="34" charset="0"/>
              <a:buChar char="•"/>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Redditività</a:t>
            </a:r>
          </a:p>
          <a:p>
            <a:pPr marL="285750" marR="0" lvl="0" indent="-285750" algn="just" defTabSz="914400" rtl="0" eaLnBrk="1" fontAlgn="auto" latinLnBrk="0" hangingPunct="1">
              <a:lnSpc>
                <a:spcPct val="150000"/>
              </a:lnSpc>
              <a:spcBef>
                <a:spcPts val="0"/>
              </a:spcBef>
              <a:spcAft>
                <a:spcPts val="0"/>
              </a:spcAft>
              <a:buClr>
                <a:srgbClr val="007D57"/>
              </a:buClr>
              <a:buSzTx/>
              <a:buFont typeface="Arial" panose="020B0604020202020204" pitchFamily="34" charset="0"/>
              <a:buChar char="•"/>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Struttura finanziaria</a:t>
            </a:r>
          </a:p>
          <a:p>
            <a:pPr marL="285750" marR="0" lvl="0" indent="-285750" algn="just" defTabSz="914400" rtl="0" eaLnBrk="1" fontAlgn="auto" latinLnBrk="0" hangingPunct="1">
              <a:lnSpc>
                <a:spcPct val="150000"/>
              </a:lnSpc>
              <a:spcBef>
                <a:spcPts val="0"/>
              </a:spcBef>
              <a:spcAft>
                <a:spcPts val="0"/>
              </a:spcAft>
              <a:buClr>
                <a:srgbClr val="007D57"/>
              </a:buClr>
              <a:buSzTx/>
              <a:buFont typeface="Arial" panose="020B0604020202020204" pitchFamily="34" charset="0"/>
              <a:buChar char="•"/>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Equilibrio finanziario e liquidità</a:t>
            </a:r>
          </a:p>
          <a:p>
            <a:pPr marL="285750" marR="0" lvl="0" indent="-285750" algn="just" defTabSz="914400" rtl="0" eaLnBrk="1" fontAlgn="auto" latinLnBrk="0" hangingPunct="1">
              <a:lnSpc>
                <a:spcPct val="150000"/>
              </a:lnSpc>
              <a:spcBef>
                <a:spcPts val="0"/>
              </a:spcBef>
              <a:spcAft>
                <a:spcPts val="0"/>
              </a:spcAft>
              <a:buClr>
                <a:srgbClr val="007D57"/>
              </a:buClr>
              <a:buSzTx/>
              <a:buFont typeface="Arial" panose="020B0604020202020204" pitchFamily="34" charset="0"/>
              <a:buChar char="•"/>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Oneri finanziari e servizio del debito</a:t>
            </a:r>
          </a:p>
        </p:txBody>
      </p:sp>
    </p:spTree>
    <p:extLst>
      <p:ext uri="{BB962C8B-B14F-4D97-AF65-F5344CB8AC3E}">
        <p14:creationId xmlns:p14="http://schemas.microsoft.com/office/powerpoint/2010/main" val="2567019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266" y="260146"/>
            <a:ext cx="10445976" cy="1039132"/>
          </a:xfrm>
        </p:spPr>
        <p:txBody>
          <a:bodyPr/>
          <a:lstStyle/>
          <a:p>
            <a:r>
              <a:rPr lang="it-IT" sz="3000" dirty="0"/>
              <a:t>Il modello di valutazione del Fondo</a:t>
            </a:r>
            <a:br>
              <a:rPr lang="it-IT" sz="3000" dirty="0"/>
            </a:br>
            <a:r>
              <a:rPr lang="it-IT" sz="3000" dirty="0"/>
              <a:t>La struttura: il modulo </a:t>
            </a:r>
            <a:r>
              <a:rPr lang="it-IT" sz="3000" dirty="0" err="1"/>
              <a:t>andamentale</a:t>
            </a:r>
            <a:endParaRPr lang="it-IT" sz="3000" dirty="0"/>
          </a:p>
        </p:txBody>
      </p:sp>
      <p:sp>
        <p:nvSpPr>
          <p:cNvPr id="5" name="Segnaposto numero diapositiva 4"/>
          <p:cNvSpPr>
            <a:spLocks noGrp="1"/>
          </p:cNvSpPr>
          <p:nvPr>
            <p:ph type="sldNum" sz="quarter" idx="12"/>
          </p:nvPr>
        </p:nvSpPr>
        <p:spPr>
          <a:xfrm>
            <a:off x="11071081" y="6056396"/>
            <a:ext cx="888322" cy="2335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433BD-B3EA-DF4F-88F9-E24514900239}" type="slidenum">
              <a:rPr kumimoji="0" lang="it-IT" sz="1200" b="0" i="0" u="none" strike="noStrike" kern="1200" cap="none" spc="0" normalizeH="0" baseline="0" noProof="0" smtClean="0">
                <a:ln>
                  <a:noFill/>
                </a:ln>
                <a:solidFill>
                  <a:srgbClr val="007D5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srgbClr val="007D57"/>
              </a:solidFill>
              <a:effectLst/>
              <a:uLnTx/>
              <a:uFillTx/>
              <a:latin typeface="Calibri" panose="020F0502020204030204"/>
              <a:ea typeface="+mn-ea"/>
              <a:cs typeface="+mn-cs"/>
            </a:endParaRPr>
          </a:p>
        </p:txBody>
      </p:sp>
      <p:sp>
        <p:nvSpPr>
          <p:cNvPr id="19" name="Rettangolo 18"/>
          <p:cNvSpPr/>
          <p:nvPr/>
        </p:nvSpPr>
        <p:spPr>
          <a:xfrm>
            <a:off x="1230088" y="2344957"/>
            <a:ext cx="4711866" cy="2677656"/>
          </a:xfrm>
          <a:prstGeom prst="rect">
            <a:avLst/>
          </a:prstGeom>
          <a:solidFill>
            <a:schemeClr val="bg1">
              <a:lumMod val="95000"/>
            </a:scheme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Il modulo indaga la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dinamica e lo stato della struttura dei pagamenti</a:t>
            </a:r>
            <a:r>
              <a:rPr kumimoji="0" lang="it-IT" sz="1400" b="0" i="0" u="none" strike="noStrike" kern="1200" cap="none" spc="0" normalizeH="0" baseline="0" noProof="0" dirty="0">
                <a:ln>
                  <a:noFill/>
                </a:ln>
                <a:solidFill>
                  <a:srgbClr val="818A8F"/>
                </a:solidFill>
                <a:effectLst/>
                <a:uLnTx/>
                <a:uFillTx/>
                <a:latin typeface="Calibri" panose="020F0502020204030204"/>
                <a:ea typeface="+mn-ea"/>
                <a:cs typeface="Arial" panose="020B0604020202020204" pitchFamily="34" charset="0"/>
              </a:rPr>
              <a:t>,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combinando in un’unica valutazione le informazioni di:</a:t>
            </a:r>
          </a:p>
          <a:p>
            <a:pPr marL="285750" marR="0" lvl="0" indent="-285750" algn="just" defTabSz="914400" rtl="0" eaLnBrk="1" fontAlgn="auto" latinLnBrk="0" hangingPunct="1">
              <a:lnSpc>
                <a:spcPct val="150000"/>
              </a:lnSpc>
              <a:spcBef>
                <a:spcPts val="0"/>
              </a:spcBef>
              <a:spcAft>
                <a:spcPts val="0"/>
              </a:spcAft>
              <a:buClr>
                <a:srgbClr val="00458A"/>
              </a:buClr>
              <a:buSzTx/>
              <a:buFont typeface="Wingdings" panose="05000000000000000000" pitchFamily="2" charset="2"/>
              <a:buChar char="§"/>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Credit Bureau (</a:t>
            </a:r>
            <a:r>
              <a:rPr kumimoji="0" lang="it-IT" sz="1400" b="1" i="0" u="none" strike="noStrike" kern="1200" cap="none" spc="0" normalizeH="0" baseline="0" noProof="0" dirty="0" err="1">
                <a:ln>
                  <a:noFill/>
                </a:ln>
                <a:solidFill>
                  <a:srgbClr val="007D57"/>
                </a:solidFill>
                <a:effectLst/>
                <a:uLnTx/>
                <a:uFillTx/>
                <a:latin typeface="Calibri" panose="020F0502020204030204"/>
                <a:ea typeface="ＭＳ Ｐゴシック"/>
                <a:cs typeface="ＭＳ Ｐゴシック"/>
              </a:rPr>
              <a:t>Crif</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 </a:t>
            </a:r>
            <a:r>
              <a:rPr kumimoji="0" lang="it-IT" sz="1400" b="1" i="0" u="none" strike="noStrike" kern="1200" cap="none" spc="0" normalizeH="0" baseline="0" noProof="0" dirty="0" err="1">
                <a:ln>
                  <a:noFill/>
                </a:ln>
                <a:solidFill>
                  <a:srgbClr val="007D57"/>
                </a:solidFill>
                <a:effectLst/>
                <a:uLnTx/>
                <a:uFillTx/>
                <a:latin typeface="Calibri" panose="020F0502020204030204"/>
                <a:ea typeface="ＭＳ Ｐゴシック"/>
                <a:cs typeface="ＭＳ Ｐゴシック"/>
              </a:rPr>
              <a:t>Cerved</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a:t>
            </a:r>
            <a:r>
              <a:rPr kumimoji="0" lang="it-IT" sz="1400" b="0" i="0" u="none" strike="noStrike" kern="1200" cap="none" spc="0" normalizeH="0" baseline="0" noProof="0" dirty="0">
                <a:ln>
                  <a:noFill/>
                </a:ln>
                <a:solidFill>
                  <a:srgbClr val="818A8F"/>
                </a:solidFill>
                <a:effectLst/>
                <a:uLnTx/>
                <a:uFillTx/>
                <a:latin typeface="Calibri" panose="020F0502020204030204"/>
                <a:ea typeface="+mn-ea"/>
                <a:cs typeface="Arial" panose="020B0604020202020204" pitchFamily="34" charset="0"/>
              </a:rPr>
              <a:t>:</a:t>
            </a:r>
            <a:r>
              <a:rPr kumimoji="0" lang="it-IT" sz="1400" b="0" i="1" u="none" strike="noStrike" kern="1200" cap="none" spc="0" normalizeH="0" baseline="0" noProof="0" dirty="0">
                <a:ln>
                  <a:noFill/>
                </a:ln>
                <a:solidFill>
                  <a:srgbClr val="818A8F"/>
                </a:solidFill>
                <a:effectLst/>
                <a:uLnTx/>
                <a:uFillTx/>
                <a:latin typeface="Calibri" panose="020F0502020204030204"/>
                <a:ea typeface="+mn-ea"/>
                <a:cs typeface="Arial" panose="020B0604020202020204" pitchFamily="34" charset="0"/>
              </a:rPr>
              <a:t>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dati su contratti rateali, non rateali e carte</a:t>
            </a:r>
            <a:endParaRPr kumimoji="0" lang="it-IT" sz="14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just" defTabSz="914400" rtl="0" eaLnBrk="1" fontAlgn="auto" latinLnBrk="0" hangingPunct="1">
              <a:lnSpc>
                <a:spcPct val="150000"/>
              </a:lnSpc>
              <a:spcBef>
                <a:spcPts val="0"/>
              </a:spcBef>
              <a:spcAft>
                <a:spcPts val="0"/>
              </a:spcAft>
              <a:buClr>
                <a:srgbClr val="00458A"/>
              </a:buClr>
              <a:buSzTx/>
              <a:buFont typeface="Wingdings" panose="05000000000000000000" pitchFamily="2" charset="2"/>
              <a:buChar char="§"/>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Centrale dei Rischi</a:t>
            </a:r>
            <a:r>
              <a:rPr kumimoji="0" lang="it-IT" sz="1400" b="0" i="0" u="none" strike="noStrike" kern="1200" cap="none" spc="0" normalizeH="0" baseline="0" noProof="0" dirty="0">
                <a:ln>
                  <a:noFill/>
                </a:ln>
                <a:solidFill>
                  <a:srgbClr val="818A8F"/>
                </a:solidFill>
                <a:effectLst/>
                <a:uLnTx/>
                <a:uFillTx/>
                <a:latin typeface="Calibri" panose="020F0502020204030204"/>
                <a:ea typeface="+mn-ea"/>
                <a:cs typeface="Arial" panose="020B0604020202020204" pitchFamily="34" charset="0"/>
              </a:rPr>
              <a:t>: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dati di accordato e utilizzato degli ultimi sei mesi relativi ai rischi a scadenza e all’esposizione per cassa</a:t>
            </a:r>
          </a:p>
        </p:txBody>
      </p:sp>
      <p:graphicFrame>
        <p:nvGraphicFramePr>
          <p:cNvPr id="20" name="Diagramma 19"/>
          <p:cNvGraphicFramePr/>
          <p:nvPr>
            <p:extLst/>
          </p:nvPr>
        </p:nvGraphicFramePr>
        <p:xfrm>
          <a:off x="6725753" y="2348880"/>
          <a:ext cx="4950309"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ttangolo 20"/>
          <p:cNvSpPr/>
          <p:nvPr/>
        </p:nvSpPr>
        <p:spPr bwMode="auto">
          <a:xfrm>
            <a:off x="1230087" y="1299278"/>
            <a:ext cx="10445975" cy="720080"/>
          </a:xfrm>
          <a:prstGeom prst="rect">
            <a:avLst/>
          </a:prstGeom>
          <a:solidFill>
            <a:srgbClr val="007D57"/>
          </a:solidFill>
          <a:ln w="9525" cap="flat" cmpd="sng" algn="ctr">
            <a:no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lvl="0" indent="0" algn="just" defTabSz="892175" rtl="0" eaLnBrk="1" fontAlgn="auto" latinLnBrk="0" hangingPunct="1">
              <a:lnSpc>
                <a:spcPct val="150000"/>
              </a:lnSpc>
              <a:spcBef>
                <a:spcPct val="20000"/>
              </a:spcBef>
              <a:spcAft>
                <a:spcPts val="0"/>
              </a:spcAft>
              <a:buClr>
                <a:srgbClr val="E2001A"/>
              </a:buClr>
              <a:buSzTx/>
              <a:buFontTx/>
              <a:buNone/>
              <a:tabLst/>
              <a:defRPr/>
            </a:pPr>
            <a:r>
              <a:rPr kumimoji="0" lang="it-IT" sz="1400" b="0" i="0" u="none" strike="noStrike" kern="0" cap="none" spc="0" normalizeH="0" baseline="0" noProof="0" dirty="0">
                <a:ln>
                  <a:noFill/>
                </a:ln>
                <a:solidFill>
                  <a:prstClr val="white"/>
                </a:solidFill>
                <a:effectLst/>
                <a:uLnTx/>
                <a:uFillTx/>
                <a:latin typeface="Calibri" panose="020F0502020204030204"/>
                <a:ea typeface="Osaka" pitchFamily="1" charset="-128"/>
                <a:cs typeface="Arial" panose="020B0604020202020204" pitchFamily="34" charset="0"/>
              </a:rPr>
              <a:t>La valutazione </a:t>
            </a:r>
            <a:r>
              <a:rPr kumimoji="0" lang="it-IT" sz="14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fornisce una misura predittiva del profilo di rischio di credito, approfondendo la dinamica dei rapporti intrattenuti con le istituzioni finanziarie a livello di sistema</a:t>
            </a:r>
            <a:endParaRPr kumimoji="0" lang="it-IT" sz="1400" b="0" i="0" u="none" strike="noStrike" kern="0" cap="none" spc="0" normalizeH="0" baseline="0" noProof="0" dirty="0">
              <a:ln>
                <a:noFill/>
              </a:ln>
              <a:solidFill>
                <a:prstClr val="white"/>
              </a:solidFill>
              <a:effectLst/>
              <a:uLnTx/>
              <a:uFillTx/>
              <a:latin typeface="Calibri" panose="020F0502020204030204"/>
              <a:ea typeface="Osaka" pitchFamily="1" charset="-128"/>
              <a:cs typeface="Arial" panose="020B0604020202020204" pitchFamily="34" charset="0"/>
            </a:endParaRPr>
          </a:p>
        </p:txBody>
      </p:sp>
    </p:spTree>
    <p:extLst>
      <p:ext uri="{BB962C8B-B14F-4D97-AF65-F5344CB8AC3E}">
        <p14:creationId xmlns:p14="http://schemas.microsoft.com/office/powerpoint/2010/main" val="180708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069266" y="423669"/>
            <a:ext cx="10606797" cy="3647152"/>
          </a:xfrm>
          <a:prstGeom prst="rect">
            <a:avLst/>
          </a:prstGeom>
          <a:noFill/>
        </p:spPr>
        <p:txBody>
          <a:bodyPr wrap="square" anchor="ct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it-IT" sz="1400" dirty="0">
              <a:solidFill>
                <a:prstClr val="black"/>
              </a:solidFill>
              <a:latin typeface="Calibri" panose="020F0502020204030204"/>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it-IT" sz="1400" dirty="0">
              <a:solidFill>
                <a:prstClr val="black"/>
              </a:solidFill>
              <a:latin typeface="Calibri" panose="020F0502020204030204"/>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it-IT" sz="1400" dirty="0">
              <a:solidFill>
                <a:prstClr val="black"/>
              </a:solidFill>
              <a:latin typeface="Calibri" panose="020F0502020204030204"/>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it-IT" sz="1400" dirty="0">
              <a:solidFill>
                <a:prstClr val="black"/>
              </a:solidFill>
              <a:latin typeface="Calibri" panose="020F0502020204030204"/>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Il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rating finale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è ottenuto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correggendo il risultato integrato per la presenza di eventi pregiudizievoli e/o procedure concorsuali</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registrati sulla società e, dove previsto, sui soci con cariche rilevanti (</a:t>
            </a:r>
            <a:r>
              <a:rPr kumimoji="0" lang="it-IT" sz="1400" b="0" i="1"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downgrading</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it-IT" sz="14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Titolo 1"/>
          <p:cNvSpPr>
            <a:spLocks noGrp="1"/>
          </p:cNvSpPr>
          <p:nvPr>
            <p:ph type="title"/>
          </p:nvPr>
        </p:nvSpPr>
        <p:spPr>
          <a:xfrm>
            <a:off x="1069266" y="277256"/>
            <a:ext cx="10445976" cy="1039132"/>
          </a:xfrm>
        </p:spPr>
        <p:txBody>
          <a:bodyPr/>
          <a:lstStyle/>
          <a:p>
            <a:r>
              <a:rPr lang="it-IT" sz="3000" dirty="0"/>
              <a:t>Il modello di valutazione del Fondo</a:t>
            </a:r>
            <a:br>
              <a:rPr lang="it-IT" sz="3000" dirty="0"/>
            </a:br>
            <a:r>
              <a:rPr lang="it-IT" sz="3000" dirty="0"/>
              <a:t>La struttura: integrazione e </a:t>
            </a:r>
            <a:r>
              <a:rPr lang="it-IT" sz="3000" dirty="0" err="1"/>
              <a:t>assessment</a:t>
            </a:r>
            <a:r>
              <a:rPr lang="it-IT" sz="3000" dirty="0"/>
              <a:t> finale</a:t>
            </a:r>
          </a:p>
        </p:txBody>
      </p:sp>
      <p:sp>
        <p:nvSpPr>
          <p:cNvPr id="5" name="Segnaposto numero diapositiva 4"/>
          <p:cNvSpPr>
            <a:spLocks noGrp="1"/>
          </p:cNvSpPr>
          <p:nvPr>
            <p:ph type="sldNum" sz="quarter" idx="12"/>
          </p:nvPr>
        </p:nvSpPr>
        <p:spPr>
          <a:xfrm>
            <a:off x="11071081" y="6056396"/>
            <a:ext cx="888322" cy="2335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433BD-B3EA-DF4F-88F9-E24514900239}" type="slidenum">
              <a:rPr kumimoji="0" lang="it-IT" sz="1200" b="0" i="0" u="none" strike="noStrike" kern="1200" cap="none" spc="0" normalizeH="0" baseline="0" noProof="0" smtClean="0">
                <a:ln>
                  <a:noFill/>
                </a:ln>
                <a:solidFill>
                  <a:srgbClr val="007D5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srgbClr val="007D57"/>
              </a:solidFill>
              <a:effectLst/>
              <a:uLnTx/>
              <a:uFillTx/>
              <a:latin typeface="Calibri" panose="020F0502020204030204"/>
              <a:ea typeface="+mn-ea"/>
              <a:cs typeface="+mn-cs"/>
            </a:endParaRPr>
          </a:p>
        </p:txBody>
      </p:sp>
      <p:sp>
        <p:nvSpPr>
          <p:cNvPr id="8" name="Rettangolo 7"/>
          <p:cNvSpPr/>
          <p:nvPr/>
        </p:nvSpPr>
        <p:spPr>
          <a:xfrm>
            <a:off x="1069265" y="1093469"/>
            <a:ext cx="10445976" cy="73866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I moduli elementari sono combinati applicando una matrice di rating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differenziata per Società di capitali e Società di persone e Ditte individuali,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restituendo il risultato </a:t>
            </a:r>
            <a:r>
              <a:rPr kumimoji="0" lang="it-IT" sz="1400" b="1" i="0" u="none" strike="noStrike" kern="1200" cap="none" spc="0" normalizeH="0" baseline="0" noProof="0" dirty="0" smtClean="0">
                <a:ln>
                  <a:noFill/>
                </a:ln>
                <a:solidFill>
                  <a:srgbClr val="007D57"/>
                </a:solidFill>
                <a:effectLst/>
                <a:uLnTx/>
                <a:uFillTx/>
                <a:latin typeface="Calibri" panose="020F0502020204030204"/>
                <a:ea typeface="ＭＳ Ｐゴシック"/>
                <a:cs typeface="ＭＳ Ｐゴシック"/>
              </a:rPr>
              <a:t>integrato.</a:t>
            </a:r>
            <a:endPar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endParaRPr>
          </a:p>
        </p:txBody>
      </p:sp>
      <p:pic>
        <p:nvPicPr>
          <p:cNvPr id="10" name="Immagine 9"/>
          <p:cNvPicPr>
            <a:picLocks noChangeAspect="1"/>
          </p:cNvPicPr>
          <p:nvPr/>
        </p:nvPicPr>
        <p:blipFill rotWithShape="1">
          <a:blip r:embed="rId2"/>
          <a:srcRect b="6871"/>
          <a:stretch/>
        </p:blipFill>
        <p:spPr>
          <a:xfrm>
            <a:off x="3241889" y="1788908"/>
            <a:ext cx="5101149" cy="1530483"/>
          </a:xfrm>
          <a:prstGeom prst="rect">
            <a:avLst/>
          </a:prstGeom>
        </p:spPr>
      </p:pic>
      <p:pic>
        <p:nvPicPr>
          <p:cNvPr id="14" name="Immagine 13"/>
          <p:cNvPicPr>
            <a:picLocks noChangeAspect="1"/>
          </p:cNvPicPr>
          <p:nvPr/>
        </p:nvPicPr>
        <p:blipFill>
          <a:blip r:embed="rId3"/>
          <a:stretch>
            <a:fillRect/>
          </a:stretch>
        </p:blipFill>
        <p:spPr>
          <a:xfrm>
            <a:off x="6710110" y="3809260"/>
            <a:ext cx="4965954" cy="2670280"/>
          </a:xfrm>
          <a:prstGeom prst="rect">
            <a:avLst/>
          </a:prstGeom>
        </p:spPr>
      </p:pic>
      <p:sp>
        <p:nvSpPr>
          <p:cNvPr id="12" name="CasellaDiTesto 11"/>
          <p:cNvSpPr txBox="1"/>
          <p:nvPr/>
        </p:nvSpPr>
        <p:spPr>
          <a:xfrm rot="1915794">
            <a:off x="7292193" y="1796722"/>
            <a:ext cx="1519482" cy="276999"/>
          </a:xfrm>
          <a:prstGeom prst="rect">
            <a:avLst/>
          </a:prstGeom>
          <a:noFill/>
          <a:ln>
            <a:solidFill>
              <a:schemeClr val="tx1"/>
            </a:solidFill>
            <a:prstDash val="dash"/>
          </a:ln>
          <a:effectLst>
            <a:outerShdw blurRad="50800" dist="38100" dir="5400000" algn="t" rotWithShape="0">
              <a:prstClr val="black">
                <a:alpha val="40000"/>
              </a:prstClr>
            </a:outerShdw>
          </a:effectLst>
        </p:spPr>
        <p:txBody>
          <a:bodyPr wrap="square" rtlCol="0">
            <a:spAutoFit/>
          </a:bodyPr>
          <a:lstStyle/>
          <a:p>
            <a:pPr algn="ctr"/>
            <a:r>
              <a:rPr lang="it-IT" sz="1200" i="1" dirty="0" smtClean="0">
                <a:latin typeface="+mj-lt"/>
              </a:rPr>
              <a:t>Esemplificativo</a:t>
            </a:r>
            <a:endParaRPr lang="it-IT" sz="1200" i="1" dirty="0">
              <a:latin typeface="+mj-lt"/>
            </a:endParaRPr>
          </a:p>
        </p:txBody>
      </p:sp>
      <p:sp>
        <p:nvSpPr>
          <p:cNvPr id="13" name="Rettangolo 1"/>
          <p:cNvSpPr>
            <a:spLocks noChangeArrowheads="1"/>
          </p:cNvSpPr>
          <p:nvPr/>
        </p:nvSpPr>
        <p:spPr bwMode="auto">
          <a:xfrm>
            <a:off x="1322173" y="4175022"/>
            <a:ext cx="4586258" cy="1384995"/>
          </a:xfrm>
          <a:prstGeom prst="rect">
            <a:avLst/>
          </a:prstGeom>
          <a:noFill/>
          <a:ln w="19050">
            <a:solidFill>
              <a:srgbClr val="009A6A"/>
            </a:solidFill>
            <a:miter lim="800000"/>
            <a:headEnd/>
            <a:tailEnd/>
          </a:ln>
          <a:effectLst>
            <a:glow rad="76200">
              <a:schemeClr val="accent6">
                <a:lumMod val="60000"/>
                <a:lumOff val="40000"/>
                <a:alpha val="94000"/>
              </a:schemeClr>
            </a:glow>
          </a:effectLst>
        </p:spPr>
        <p:txBody>
          <a:bodyPr wrap="square">
            <a:spAutoFit/>
          </a:bodyPr>
          <a:lstStyle/>
          <a:p>
            <a:pPr algn="just"/>
            <a:r>
              <a:rPr lang="it-IT" sz="1400" b="1" dirty="0">
                <a:solidFill>
                  <a:srgbClr val="007D57"/>
                </a:solidFill>
                <a:latin typeface="Calibri" panose="020F0502020204030204"/>
                <a:ea typeface="ＭＳ Ｐゴシック"/>
                <a:cs typeface="ＭＳ Ｐゴシック"/>
              </a:rPr>
              <a:t>La valutazione del modello è espressa su una scala di 12 classi raggruppabili in 5 fasce che sintetizzano il merito di credito (A, BBB, BB, B, CCC).</a:t>
            </a:r>
          </a:p>
          <a:p>
            <a:pPr algn="just"/>
            <a:r>
              <a:rPr lang="it-IT" sz="1400" b="1" dirty="0">
                <a:solidFill>
                  <a:srgbClr val="007D57"/>
                </a:solidFill>
                <a:latin typeface="Calibri" panose="020F0502020204030204"/>
                <a:ea typeface="ＭＳ Ｐゴシック"/>
                <a:cs typeface="ＭＳ Ｐゴシック"/>
              </a:rPr>
              <a:t>Le evidenze di performance registrate sul campione di sviluppo (200.000 imprese) sono raffigurate nella tabella a lato.</a:t>
            </a:r>
          </a:p>
        </p:txBody>
      </p:sp>
    </p:spTree>
    <p:extLst>
      <p:ext uri="{BB962C8B-B14F-4D97-AF65-F5344CB8AC3E}">
        <p14:creationId xmlns:p14="http://schemas.microsoft.com/office/powerpoint/2010/main" val="1712104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8616" y="118590"/>
            <a:ext cx="10445976" cy="1039132"/>
          </a:xfrm>
        </p:spPr>
        <p:txBody>
          <a:bodyPr/>
          <a:lstStyle/>
          <a:p>
            <a:r>
              <a:rPr lang="it-IT" sz="3000" dirty="0"/>
              <a:t>Il modello di valutazione del Fondo</a:t>
            </a:r>
            <a:br>
              <a:rPr lang="it-IT" sz="3000" dirty="0"/>
            </a:br>
            <a:r>
              <a:rPr lang="it-IT" sz="3000" dirty="0"/>
              <a:t>Confronto con i modelli di </a:t>
            </a:r>
            <a:r>
              <a:rPr lang="it-IT" sz="3000" dirty="0" err="1"/>
              <a:t>scoring</a:t>
            </a:r>
            <a:endParaRPr lang="it-IT" sz="3000" dirty="0"/>
          </a:p>
        </p:txBody>
      </p:sp>
      <p:sp>
        <p:nvSpPr>
          <p:cNvPr id="5" name="Segnaposto numero diapositiva 4"/>
          <p:cNvSpPr>
            <a:spLocks noGrp="1"/>
          </p:cNvSpPr>
          <p:nvPr>
            <p:ph type="sldNum" sz="quarter" idx="12"/>
          </p:nvPr>
        </p:nvSpPr>
        <p:spPr>
          <a:xfrm>
            <a:off x="11071081" y="6056396"/>
            <a:ext cx="888322" cy="2335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433BD-B3EA-DF4F-88F9-E24514900239}" type="slidenum">
              <a:rPr kumimoji="0" lang="it-IT" sz="1200" b="0" i="0" u="none" strike="noStrike" kern="1200" cap="none" spc="0" normalizeH="0" baseline="0" noProof="0" smtClean="0">
                <a:ln>
                  <a:noFill/>
                </a:ln>
                <a:solidFill>
                  <a:srgbClr val="007D5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a:ln>
                <a:noFill/>
              </a:ln>
              <a:solidFill>
                <a:srgbClr val="007D57"/>
              </a:solidFill>
              <a:effectLst/>
              <a:uLnTx/>
              <a:uFillTx/>
              <a:latin typeface="Calibri" panose="020F0502020204030204"/>
              <a:ea typeface="+mn-ea"/>
              <a:cs typeface="+mn-cs"/>
            </a:endParaRPr>
          </a:p>
        </p:txBody>
      </p:sp>
      <p:pic>
        <p:nvPicPr>
          <p:cNvPr id="16" name="Immagine 15"/>
          <p:cNvPicPr>
            <a:picLocks noChangeAspect="1"/>
          </p:cNvPicPr>
          <p:nvPr/>
        </p:nvPicPr>
        <p:blipFill>
          <a:blip r:embed="rId2"/>
          <a:stretch>
            <a:fillRect/>
          </a:stretch>
        </p:blipFill>
        <p:spPr>
          <a:xfrm>
            <a:off x="2001835" y="3869478"/>
            <a:ext cx="3514245" cy="1853605"/>
          </a:xfrm>
          <a:prstGeom prst="rect">
            <a:avLst/>
          </a:prstGeom>
        </p:spPr>
      </p:pic>
      <p:sp>
        <p:nvSpPr>
          <p:cNvPr id="17" name="Rettangolo 16"/>
          <p:cNvSpPr/>
          <p:nvPr/>
        </p:nvSpPr>
        <p:spPr>
          <a:xfrm>
            <a:off x="1511728" y="1319785"/>
            <a:ext cx="4384866" cy="1028423"/>
          </a:xfrm>
          <a:prstGeom prst="rect">
            <a:avLst/>
          </a:prstGeom>
          <a:noFill/>
          <a:ln>
            <a:noFill/>
          </a:ln>
        </p:spPr>
        <p:txBody>
          <a:bodyPr wrap="square">
            <a:spAutoFit/>
          </a:bodyPr>
          <a:lstStyle/>
          <a:p>
            <a:pPr marL="0" marR="0" lvl="0" indent="0" algn="just" defTabSz="914400" rtl="0" eaLnBrk="1" fontAlgn="auto" latinLnBrk="0" hangingPunct="1">
              <a:lnSpc>
                <a:spcPct val="110000"/>
              </a:lnSpc>
              <a:spcBef>
                <a:spcPts val="600"/>
              </a:spcBef>
              <a:spcAft>
                <a:spcPts val="0"/>
              </a:spcAft>
              <a:buClr>
                <a:srgbClr val="00458A"/>
              </a:buClr>
              <a:buSzTx/>
              <a:buFontTx/>
              <a:buNone/>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partire dal calcolo dei principali indicatori economico-finanziari e del relativo scostamento da “valori ottimali”, si giunge a un punteggio che determina la “fascia di valutazione”. </a:t>
            </a:r>
          </a:p>
        </p:txBody>
      </p:sp>
      <p:sp>
        <p:nvSpPr>
          <p:cNvPr id="18" name="Rettangolo 17"/>
          <p:cNvSpPr/>
          <p:nvPr/>
        </p:nvSpPr>
        <p:spPr>
          <a:xfrm>
            <a:off x="6504631" y="1289305"/>
            <a:ext cx="5089961" cy="1117229"/>
          </a:xfrm>
          <a:prstGeom prst="rect">
            <a:avLst/>
          </a:prstGeom>
          <a:noFill/>
          <a:ln>
            <a:noFill/>
          </a:ln>
        </p:spPr>
        <p:txBody>
          <a:bodyPr wrap="square" anchor="ctr">
            <a:spAutoFit/>
          </a:bodyPr>
          <a:lstStyle/>
          <a:p>
            <a:pPr marL="0" marR="0" lvl="0" indent="0" algn="just" defTabSz="914400" rtl="0" eaLnBrk="1" fontAlgn="auto" latinLnBrk="0" hangingPunct="1">
              <a:lnSpc>
                <a:spcPct val="110000"/>
              </a:lnSpc>
              <a:spcBef>
                <a:spcPts val="600"/>
              </a:spcBef>
              <a:spcAft>
                <a:spcPts val="0"/>
              </a:spcAft>
              <a:buClr>
                <a:srgbClr val="00458A"/>
              </a:buClr>
              <a:buSzTx/>
              <a:buFontTx/>
              <a:buNone/>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Dall’inserimento dei dati richiesti, </a:t>
            </a: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Arial" panose="020B0604020202020204" pitchFamily="34" charset="0"/>
              </a:rPr>
              <a:t>il sistema calcolerà automaticamente la probabilità di default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della controparte, sulla base degli indicatori discriminanti.</a:t>
            </a:r>
          </a:p>
          <a:p>
            <a:pPr marL="0" marR="0" lvl="0" indent="0" algn="just" defTabSz="914400" rtl="0" eaLnBrk="1" fontAlgn="auto" latinLnBrk="0" hangingPunct="1">
              <a:lnSpc>
                <a:spcPct val="110000"/>
              </a:lnSpc>
              <a:spcBef>
                <a:spcPts val="600"/>
              </a:spcBef>
              <a:spcAft>
                <a:spcPts val="0"/>
              </a:spcAft>
              <a:buClr>
                <a:srgbClr val="00458A"/>
              </a:buClr>
              <a:buSzTx/>
              <a:buFontTx/>
              <a:buNone/>
              <a:tabLst/>
              <a:defRPr/>
            </a:pPr>
            <a:r>
              <a:rPr kumimoji="0" lang="it-IT" sz="1400" b="1" i="0" u="none" strike="noStrike" kern="1200" cap="none" spc="0" normalizeH="0" baseline="0" noProof="0" dirty="0">
                <a:ln>
                  <a:noFill/>
                </a:ln>
                <a:solidFill>
                  <a:srgbClr val="007D57"/>
                </a:solidFill>
                <a:effectLst/>
                <a:uLnTx/>
                <a:uFillTx/>
                <a:latin typeface="Calibri" panose="020F0502020204030204"/>
                <a:ea typeface="ＭＳ Ｐゴシック"/>
                <a:cs typeface="Arial" panose="020B0604020202020204" pitchFamily="34" charset="0"/>
              </a:rPr>
              <a:t>A ciascuna PD sarà associata una determinata classe di rating.</a:t>
            </a:r>
          </a:p>
        </p:txBody>
      </p:sp>
      <p:sp>
        <p:nvSpPr>
          <p:cNvPr id="19" name="Can 76"/>
          <p:cNvSpPr/>
          <p:nvPr/>
        </p:nvSpPr>
        <p:spPr bwMode="auto">
          <a:xfrm>
            <a:off x="3314153" y="2383442"/>
            <a:ext cx="797626" cy="797628"/>
          </a:xfrm>
          <a:prstGeom prst="can">
            <a:avLst/>
          </a:prstGeom>
          <a:solidFill>
            <a:srgbClr val="007D57"/>
          </a:solidFill>
          <a:ln w="28575">
            <a:solidFill>
              <a:schemeClr val="bg1"/>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185"/>
              </a:spcAft>
              <a:buClrTx/>
              <a:buSzTx/>
              <a:buFontTx/>
              <a:buNone/>
              <a:tabLst/>
              <a:defRPr/>
            </a:pPr>
            <a:r>
              <a:rPr kumimoji="0" lang="it-IT" sz="1000" b="1" i="0" u="none" strike="noStrike" kern="1200" cap="none" spc="0" normalizeH="0" baseline="0" noProof="0" dirty="0">
                <a:ln>
                  <a:noFill/>
                </a:ln>
                <a:solidFill>
                  <a:prstClr val="white"/>
                </a:solidFill>
                <a:effectLst/>
                <a:uLnTx/>
                <a:uFillTx/>
                <a:latin typeface="Calibri Light" panose="020F0302020204030204"/>
                <a:ea typeface="+mn-ea"/>
                <a:cs typeface="+mn-cs"/>
              </a:rPr>
              <a:t>Dati finanziari</a:t>
            </a:r>
          </a:p>
        </p:txBody>
      </p:sp>
      <p:sp>
        <p:nvSpPr>
          <p:cNvPr id="20" name="Can 76"/>
          <p:cNvSpPr/>
          <p:nvPr/>
        </p:nvSpPr>
        <p:spPr bwMode="auto">
          <a:xfrm>
            <a:off x="7538212" y="2470623"/>
            <a:ext cx="797626" cy="797628"/>
          </a:xfrm>
          <a:prstGeom prst="can">
            <a:avLst/>
          </a:prstGeom>
          <a:solidFill>
            <a:srgbClr val="007D57"/>
          </a:solidFill>
          <a:ln w="28575">
            <a:solidFill>
              <a:schemeClr val="bg1"/>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185"/>
              </a:spcAft>
              <a:buClrTx/>
              <a:buSzTx/>
              <a:buFontTx/>
              <a:buNone/>
              <a:tabLst/>
              <a:defRPr/>
            </a:pPr>
            <a:r>
              <a:rPr kumimoji="0" lang="it-IT" sz="1000" b="1" i="0" u="none" strike="noStrike" kern="1200" cap="none" spc="0" normalizeH="0" baseline="0" noProof="0" dirty="0">
                <a:ln>
                  <a:noFill/>
                </a:ln>
                <a:solidFill>
                  <a:prstClr val="white"/>
                </a:solidFill>
                <a:effectLst/>
                <a:uLnTx/>
                <a:uFillTx/>
                <a:latin typeface="Calibri Light" panose="020F0302020204030204"/>
                <a:ea typeface="+mn-ea"/>
                <a:cs typeface="+mn-cs"/>
              </a:rPr>
              <a:t>Dati finanziari</a:t>
            </a:r>
          </a:p>
        </p:txBody>
      </p:sp>
      <p:sp>
        <p:nvSpPr>
          <p:cNvPr id="21" name="Can 76"/>
          <p:cNvSpPr/>
          <p:nvPr/>
        </p:nvSpPr>
        <p:spPr bwMode="auto">
          <a:xfrm>
            <a:off x="8742962" y="2465083"/>
            <a:ext cx="797626" cy="797628"/>
          </a:xfrm>
          <a:prstGeom prst="can">
            <a:avLst/>
          </a:prstGeom>
          <a:solidFill>
            <a:srgbClr val="007D57"/>
          </a:solidFill>
          <a:ln w="28575">
            <a:solidFill>
              <a:schemeClr val="bg1"/>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185"/>
              </a:spcAft>
              <a:buClrTx/>
              <a:buSzTx/>
              <a:buFontTx/>
              <a:buNone/>
              <a:tabLst/>
              <a:defRPr/>
            </a:pPr>
            <a:r>
              <a:rPr kumimoji="0" lang="it-IT" sz="1000" b="1" i="0" u="none" strike="noStrike" kern="1200" cap="none" spc="0" normalizeH="0" baseline="0" noProof="0" dirty="0">
                <a:ln>
                  <a:noFill/>
                </a:ln>
                <a:solidFill>
                  <a:prstClr val="white"/>
                </a:solidFill>
                <a:effectLst/>
                <a:uLnTx/>
                <a:uFillTx/>
                <a:latin typeface="Calibri Light" panose="020F0302020204030204"/>
                <a:ea typeface="+mn-ea"/>
                <a:cs typeface="+mn-cs"/>
              </a:rPr>
              <a:t>Credit Bureau</a:t>
            </a:r>
          </a:p>
        </p:txBody>
      </p:sp>
      <p:sp>
        <p:nvSpPr>
          <p:cNvPr id="22" name="Can 76"/>
          <p:cNvSpPr/>
          <p:nvPr/>
        </p:nvSpPr>
        <p:spPr bwMode="auto">
          <a:xfrm>
            <a:off x="9947712" y="2473080"/>
            <a:ext cx="797626" cy="797628"/>
          </a:xfrm>
          <a:prstGeom prst="can">
            <a:avLst/>
          </a:prstGeom>
          <a:solidFill>
            <a:srgbClr val="007D57"/>
          </a:solidFill>
          <a:ln w="28575">
            <a:solidFill>
              <a:schemeClr val="bg1"/>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185"/>
              </a:spcAft>
              <a:buClrTx/>
              <a:buSzTx/>
              <a:buFontTx/>
              <a:buNone/>
              <a:tabLst/>
              <a:defRPr/>
            </a:pPr>
            <a:r>
              <a:rPr kumimoji="0" lang="it-IT" sz="1000" b="1" i="0" u="none" strike="noStrike" kern="1200" cap="none" spc="0" normalizeH="0" baseline="0" noProof="0" dirty="0">
                <a:ln>
                  <a:noFill/>
                </a:ln>
                <a:solidFill>
                  <a:prstClr val="white"/>
                </a:solidFill>
                <a:effectLst/>
                <a:uLnTx/>
                <a:uFillTx/>
                <a:latin typeface="Calibri Light" panose="020F0302020204030204"/>
                <a:ea typeface="+mn-ea"/>
                <a:cs typeface="+mn-cs"/>
              </a:rPr>
              <a:t>Centrale Rischi</a:t>
            </a:r>
          </a:p>
        </p:txBody>
      </p:sp>
      <p:sp>
        <p:nvSpPr>
          <p:cNvPr id="23" name="Triangolo isoscele 22"/>
          <p:cNvSpPr/>
          <p:nvPr/>
        </p:nvSpPr>
        <p:spPr>
          <a:xfrm rot="10800000">
            <a:off x="7538211" y="3436899"/>
            <a:ext cx="3207127" cy="244566"/>
          </a:xfrm>
          <a:prstGeom prst="triangle">
            <a:avLst>
              <a:gd name="adj" fmla="val 49178"/>
            </a:avLst>
          </a:prstGeom>
          <a:solidFill>
            <a:srgbClr val="007D5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92" b="0" i="0" u="none" strike="noStrike" kern="1200" cap="none" spc="0" normalizeH="0" baseline="0" noProof="0" dirty="0">
              <a:ln>
                <a:noFill/>
              </a:ln>
              <a:solidFill>
                <a:prstClr val="black"/>
              </a:solidFill>
              <a:effectLst/>
              <a:uLnTx/>
              <a:uFillTx/>
              <a:latin typeface="Calibri Light" panose="020F0302020204030204"/>
              <a:ea typeface="Verdana" pitchFamily="34" charset="0"/>
              <a:cs typeface="Verdana" pitchFamily="34" charset="0"/>
            </a:endParaRPr>
          </a:p>
        </p:txBody>
      </p:sp>
      <p:sp>
        <p:nvSpPr>
          <p:cNvPr id="26" name="Rettangolo 25"/>
          <p:cNvSpPr/>
          <p:nvPr/>
        </p:nvSpPr>
        <p:spPr>
          <a:xfrm rot="19472656">
            <a:off x="1161223" y="1074818"/>
            <a:ext cx="614446" cy="303224"/>
          </a:xfrm>
          <a:prstGeom prst="rect">
            <a:avLst/>
          </a:prstGeom>
          <a:solidFill>
            <a:schemeClr val="bg1"/>
          </a:solidFill>
          <a:ln w="9525">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1" u="none" strike="noStrike" kern="1200" cap="none" spc="0" normalizeH="0" baseline="0" noProof="0" dirty="0">
                <a:ln>
                  <a:noFill/>
                </a:ln>
                <a:solidFill>
                  <a:srgbClr val="007D57"/>
                </a:solidFill>
                <a:effectLst/>
                <a:uLnTx/>
                <a:uFillTx/>
                <a:latin typeface="Calibri Light" panose="020F0302020204030204"/>
                <a:ea typeface="Verdana" pitchFamily="34" charset="0"/>
                <a:cs typeface="Verdana" pitchFamily="34" charset="0"/>
              </a:rPr>
              <a:t>AS-IS</a:t>
            </a:r>
            <a:endParaRPr kumimoji="0" lang="it-IT" sz="900" b="1" i="1" u="none" strike="noStrike" kern="1200" cap="none" spc="0" normalizeH="0" baseline="0" noProof="0" dirty="0">
              <a:ln>
                <a:noFill/>
              </a:ln>
              <a:solidFill>
                <a:srgbClr val="007D57"/>
              </a:solidFill>
              <a:effectLst/>
              <a:uLnTx/>
              <a:uFillTx/>
              <a:latin typeface="Calibri Light" panose="020F0302020204030204"/>
              <a:ea typeface="Verdana" pitchFamily="34" charset="0"/>
              <a:cs typeface="Verdana" pitchFamily="34" charset="0"/>
            </a:endParaRPr>
          </a:p>
        </p:txBody>
      </p:sp>
      <p:sp>
        <p:nvSpPr>
          <p:cNvPr id="27" name="Rectangle 22"/>
          <p:cNvSpPr/>
          <p:nvPr/>
        </p:nvSpPr>
        <p:spPr>
          <a:xfrm>
            <a:off x="6445811" y="1159649"/>
            <a:ext cx="5230252" cy="5006373"/>
          </a:xfrm>
          <a:prstGeom prst="rect">
            <a:avLst/>
          </a:prstGeom>
          <a:noFill/>
          <a:ln w="28575">
            <a:solidFill>
              <a:srgbClr val="D52B1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108" b="0" i="0" u="none" strike="noStrike" kern="1200" cap="none" spc="0" normalizeH="0" baseline="0" noProof="0" dirty="0">
              <a:ln>
                <a:noFill/>
              </a:ln>
              <a:solidFill>
                <a:prstClr val="white"/>
              </a:solidFill>
              <a:effectLst/>
              <a:uLnTx/>
              <a:uFillTx/>
              <a:latin typeface="Calibri Light" panose="020F0302020204030204"/>
              <a:ea typeface="Verdana" pitchFamily="34" charset="0"/>
              <a:cs typeface="Verdana" pitchFamily="34" charset="0"/>
            </a:endParaRPr>
          </a:p>
        </p:txBody>
      </p:sp>
      <p:sp>
        <p:nvSpPr>
          <p:cNvPr id="28" name="Rettangolo 27"/>
          <p:cNvSpPr/>
          <p:nvPr/>
        </p:nvSpPr>
        <p:spPr>
          <a:xfrm rot="19472656">
            <a:off x="6210911" y="1021715"/>
            <a:ext cx="614446" cy="303224"/>
          </a:xfrm>
          <a:prstGeom prst="rect">
            <a:avLst/>
          </a:prstGeom>
          <a:solidFill>
            <a:schemeClr val="bg2"/>
          </a:solidFill>
          <a:ln w="9525">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1" u="none" strike="noStrike" kern="1200" cap="none" spc="0" normalizeH="0" baseline="0" noProof="0" dirty="0">
                <a:ln>
                  <a:noFill/>
                </a:ln>
                <a:solidFill>
                  <a:srgbClr val="D52B1E"/>
                </a:solidFill>
                <a:effectLst/>
                <a:uLnTx/>
                <a:uFillTx/>
                <a:latin typeface="Calibri Light" panose="020F0302020204030204"/>
                <a:ea typeface="Verdana" pitchFamily="34" charset="0"/>
                <a:cs typeface="Verdana" pitchFamily="34" charset="0"/>
              </a:rPr>
              <a:t>TO-BE</a:t>
            </a:r>
            <a:endParaRPr kumimoji="0" lang="it-IT" sz="831" b="1" i="1" u="none" strike="noStrike" kern="1200" cap="none" spc="0" normalizeH="0" baseline="0" noProof="0" dirty="0">
              <a:ln>
                <a:noFill/>
              </a:ln>
              <a:solidFill>
                <a:srgbClr val="D52B1E"/>
              </a:solidFill>
              <a:effectLst/>
              <a:uLnTx/>
              <a:uFillTx/>
              <a:latin typeface="Calibri Light" panose="020F0302020204030204"/>
              <a:ea typeface="Verdana" pitchFamily="34" charset="0"/>
              <a:cs typeface="Verdana" pitchFamily="34" charset="0"/>
            </a:endParaRPr>
          </a:p>
        </p:txBody>
      </p:sp>
      <p:sp>
        <p:nvSpPr>
          <p:cNvPr id="34" name="CasellaDiTesto 33"/>
          <p:cNvSpPr txBox="1"/>
          <p:nvPr/>
        </p:nvSpPr>
        <p:spPr>
          <a:xfrm>
            <a:off x="7267031" y="4884256"/>
            <a:ext cx="99186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Light" panose="020F0302020204030204"/>
                <a:ea typeface="+mn-ea"/>
                <a:cs typeface="+mn-cs"/>
              </a:rPr>
              <a:t>CLASSI DI RATING</a:t>
            </a:r>
          </a:p>
        </p:txBody>
      </p:sp>
      <p:grpSp>
        <p:nvGrpSpPr>
          <p:cNvPr id="37" name="Gruppo 36"/>
          <p:cNvGrpSpPr/>
          <p:nvPr/>
        </p:nvGrpSpPr>
        <p:grpSpPr>
          <a:xfrm>
            <a:off x="8258896" y="4163138"/>
            <a:ext cx="1998000" cy="1893258"/>
            <a:chOff x="6474604" y="4724712"/>
            <a:chExt cx="1998000" cy="1893258"/>
          </a:xfrm>
        </p:grpSpPr>
        <p:pic>
          <p:nvPicPr>
            <p:cNvPr id="38" name="Immagine 37"/>
            <p:cNvPicPr>
              <a:picLocks noChangeAspect="1"/>
            </p:cNvPicPr>
            <p:nvPr/>
          </p:nvPicPr>
          <p:blipFill>
            <a:blip r:embed="rId3"/>
            <a:stretch>
              <a:fillRect/>
            </a:stretch>
          </p:blipFill>
          <p:spPr>
            <a:xfrm>
              <a:off x="6474604" y="4724712"/>
              <a:ext cx="1998000" cy="1873125"/>
            </a:xfrm>
            <a:prstGeom prst="rect">
              <a:avLst/>
            </a:prstGeom>
          </p:spPr>
        </p:pic>
        <p:sp>
          <p:nvSpPr>
            <p:cNvPr id="39" name="CasellaDiTesto 38"/>
            <p:cNvSpPr txBox="1"/>
            <p:nvPr/>
          </p:nvSpPr>
          <p:spPr>
            <a:xfrm>
              <a:off x="6648694" y="5017532"/>
              <a:ext cx="38653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0" name="CasellaDiTesto 39"/>
            <p:cNvSpPr txBox="1"/>
            <p:nvPr/>
          </p:nvSpPr>
          <p:spPr>
            <a:xfrm>
              <a:off x="7467274" y="5017532"/>
              <a:ext cx="38653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45" name="Triangolo isoscele 44"/>
          <p:cNvSpPr/>
          <p:nvPr/>
        </p:nvSpPr>
        <p:spPr>
          <a:xfrm rot="10800000">
            <a:off x="2109403" y="3343133"/>
            <a:ext cx="3207127" cy="244566"/>
          </a:xfrm>
          <a:prstGeom prst="triangle">
            <a:avLst>
              <a:gd name="adj" fmla="val 49178"/>
            </a:avLst>
          </a:prstGeom>
          <a:solidFill>
            <a:srgbClr val="007D5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92" b="0" i="0" u="none" strike="noStrike" kern="1200" cap="none" spc="0" normalizeH="0" baseline="0" noProof="0" dirty="0">
              <a:ln>
                <a:noFill/>
              </a:ln>
              <a:solidFill>
                <a:prstClr val="black"/>
              </a:solidFill>
              <a:effectLst/>
              <a:uLnTx/>
              <a:uFillTx/>
              <a:latin typeface="Calibri Light" panose="020F0302020204030204"/>
              <a:ea typeface="Verdana" pitchFamily="34" charset="0"/>
              <a:cs typeface="Verdana" pitchFamily="34" charset="0"/>
            </a:endParaRPr>
          </a:p>
        </p:txBody>
      </p:sp>
      <p:sp>
        <p:nvSpPr>
          <p:cNvPr id="24" name="CasellaDiTesto 23"/>
          <p:cNvSpPr txBox="1"/>
          <p:nvPr/>
        </p:nvSpPr>
        <p:spPr>
          <a:xfrm>
            <a:off x="7759266" y="3732543"/>
            <a:ext cx="2765016" cy="246221"/>
          </a:xfrm>
          <a:prstGeom prst="rect">
            <a:avLst/>
          </a:prstGeom>
          <a:noFill/>
        </p:spPr>
        <p:txBody>
          <a:bodyPr wrap="square" rtlCol="0">
            <a:spAutoFit/>
          </a:bodyPr>
          <a:lstStyle/>
          <a:p>
            <a:pPr algn="ctr"/>
            <a:r>
              <a:rPr lang="it-IT" sz="1000" dirty="0" smtClean="0">
                <a:latin typeface="Arial" panose="020B0604020202020204" pitchFamily="34" charset="0"/>
                <a:cs typeface="Arial" panose="020B0604020202020204" pitchFamily="34" charset="0"/>
              </a:rPr>
              <a:t>PROBABILITÀ DI DEFAULT</a:t>
            </a:r>
            <a:endParaRPr lang="it-IT" sz="1000" dirty="0">
              <a:latin typeface="Arial" panose="020B0604020202020204" pitchFamily="34" charset="0"/>
              <a:cs typeface="Arial" panose="020B0604020202020204" pitchFamily="34" charset="0"/>
            </a:endParaRPr>
          </a:p>
        </p:txBody>
      </p:sp>
      <p:sp>
        <p:nvSpPr>
          <p:cNvPr id="25" name="Parentesi graffa chiusa 24"/>
          <p:cNvSpPr/>
          <p:nvPr/>
        </p:nvSpPr>
        <p:spPr bwMode="auto">
          <a:xfrm rot="5400000">
            <a:off x="9000523" y="3181654"/>
            <a:ext cx="224227" cy="167015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0315" tIns="45158" rIns="90315" bIns="45158" numCol="1" rtlCol="0" anchor="ctr" anchorCtr="0" compatLnSpc="1">
            <a:prstTxWarp prst="textNoShape">
              <a:avLst/>
            </a:prstTxWarp>
          </a:bodyPr>
          <a:lstStyle/>
          <a:p>
            <a:pPr marL="0" marR="0" indent="0" algn="l" defTabSz="892175" rtl="0" eaLnBrk="1" fontAlgn="base" latinLnBrk="0" hangingPunct="1">
              <a:lnSpc>
                <a:spcPct val="100000"/>
              </a:lnSpc>
              <a:spcBef>
                <a:spcPct val="20000"/>
              </a:spcBef>
              <a:spcAft>
                <a:spcPct val="0"/>
              </a:spcAft>
              <a:buClr>
                <a:srgbClr val="E2001A"/>
              </a:buClr>
              <a:buSzTx/>
              <a:buFont typeface="Webdings" pitchFamily="18" charset="2"/>
              <a:buNone/>
              <a:tabLst/>
            </a:pPr>
            <a:endParaRPr kumimoji="0" lang="it-IT" sz="1300" b="1" i="0" u="none" strike="noStrike" cap="none" normalizeH="0" baseline="0" dirty="0" smtClean="0">
              <a:ln>
                <a:noFill/>
              </a:ln>
              <a:solidFill>
                <a:schemeClr val="tx1"/>
              </a:solidFill>
              <a:effectLst/>
              <a:latin typeface="Arial" charset="0"/>
              <a:ea typeface="Osaka" pitchFamily="1" charset="-128"/>
            </a:endParaRPr>
          </a:p>
        </p:txBody>
      </p:sp>
    </p:spTree>
    <p:extLst>
      <p:ext uri="{BB962C8B-B14F-4D97-AF65-F5344CB8AC3E}">
        <p14:creationId xmlns:p14="http://schemas.microsoft.com/office/powerpoint/2010/main" val="3100676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000" dirty="0"/>
              <a:t>Confronto con i modelli di </a:t>
            </a:r>
            <a:r>
              <a:rPr lang="it-IT" sz="3000" dirty="0" err="1"/>
              <a:t>scoring</a:t>
            </a:r>
            <a:r>
              <a:rPr lang="it-IT" sz="3000" dirty="0"/>
              <a:t>: Data </a:t>
            </a:r>
            <a:r>
              <a:rPr lang="it-IT" sz="3000" dirty="0" smtClean="0"/>
              <a:t>Entry </a:t>
            </a:r>
            <a:endParaRPr lang="it-IT" sz="3000" b="0" dirty="0"/>
          </a:p>
        </p:txBody>
      </p:sp>
      <p:sp>
        <p:nvSpPr>
          <p:cNvPr id="24" name="Text Box 6"/>
          <p:cNvSpPr txBox="1">
            <a:spLocks noChangeArrowheads="1"/>
          </p:cNvSpPr>
          <p:nvPr/>
        </p:nvSpPr>
        <p:spPr bwMode="auto">
          <a:xfrm>
            <a:off x="6521771" y="4512354"/>
            <a:ext cx="5082283" cy="1182516"/>
          </a:xfrm>
          <a:prstGeom prst="rect">
            <a:avLst/>
          </a:prstGeom>
          <a:solidFill>
            <a:schemeClr val="bg1"/>
          </a:solidFill>
          <a:ln w="19050">
            <a:solidFill>
              <a:schemeClr val="bg1"/>
            </a:solidFill>
            <a:miter lim="800000"/>
            <a:headEnd/>
            <a:tailEnd/>
          </a:ln>
        </p:spPr>
        <p:txBody>
          <a:bodyPr wrap="square" lIns="96661" tIns="48330" rIns="96661" bIns="48330" anchor="ctr">
            <a:spAutoFit/>
          </a:bodyPr>
          <a:lstStyle/>
          <a:p>
            <a:pPr marL="361950" marR="0" lvl="1" indent="0" algn="just" defTabSz="914400" rtl="0" eaLnBrk="1" fontAlgn="auto" latinLnBrk="0" hangingPunct="1">
              <a:lnSpc>
                <a:spcPct val="110000"/>
              </a:lnSpc>
              <a:spcBef>
                <a:spcPts val="600"/>
              </a:spcBef>
              <a:spcAft>
                <a:spcPts val="600"/>
              </a:spcAft>
              <a:buClr>
                <a:srgbClr val="00458A"/>
              </a:buClr>
              <a:buSzTx/>
              <a:buFontTx/>
              <a:buNone/>
              <a:tabLst/>
              <a:defRPr/>
            </a:pPr>
            <a:r>
              <a:rPr kumimoji="0" lang="it-IT" sz="11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Tempi ridotti per la valutazione dell’ammissibilità </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charset="0"/>
              </a:rPr>
              <a:t>alla garanzia del Fondo in conseguenza della </a:t>
            </a:r>
            <a:r>
              <a:rPr kumimoji="0" lang="it-IT" sz="11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non necessità dell’attività di riclassificazione</a:t>
            </a:r>
            <a:r>
              <a:rPr kumimoji="0" lang="it-IT" sz="1100" b="0" i="0" u="none" strike="noStrike" kern="1200" cap="none" spc="0" normalizeH="0" baseline="0" noProof="0" dirty="0">
                <a:ln>
                  <a:noFill/>
                </a:ln>
                <a:solidFill>
                  <a:srgbClr val="007D57"/>
                </a:solidFill>
                <a:effectLst/>
                <a:uLnTx/>
                <a:uFillTx/>
                <a:latin typeface="Calibri" panose="020F0502020204030204"/>
                <a:ea typeface="+mn-ea"/>
                <a:cs typeface="Arial" charset="0"/>
              </a:rPr>
              <a:t> </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charset="0"/>
              </a:rPr>
              <a:t>dei dati di bilancio / dichiarazioni </a:t>
            </a:r>
            <a:r>
              <a:rPr kumimoji="0" lang="it-IT" sz="1100" b="0" i="0" u="none" strike="noStrike" kern="1200" cap="none" spc="0" normalizeH="0" baseline="0" noProof="0" dirty="0" smtClean="0">
                <a:ln>
                  <a:noFill/>
                </a:ln>
                <a:solidFill>
                  <a:prstClr val="black"/>
                </a:solidFill>
                <a:effectLst/>
                <a:uLnTx/>
                <a:uFillTx/>
                <a:latin typeface="Calibri" panose="020F0502020204030204"/>
                <a:ea typeface="+mn-ea"/>
                <a:cs typeface="Arial" charset="0"/>
              </a:rPr>
              <a:t>fiscali</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a:p>
            <a:pPr marL="361950" marR="0" lvl="1" indent="0" algn="just" defTabSz="914400" rtl="0" eaLnBrk="1" fontAlgn="auto" latinLnBrk="0" hangingPunct="1">
              <a:lnSpc>
                <a:spcPct val="110000"/>
              </a:lnSpc>
              <a:spcBef>
                <a:spcPts val="0"/>
              </a:spcBef>
              <a:spcAft>
                <a:spcPts val="600"/>
              </a:spcAft>
              <a:buClr>
                <a:srgbClr val="00458A"/>
              </a:buClr>
              <a:buSzTx/>
              <a:buFontTx/>
              <a:buNone/>
              <a:tabLst/>
              <a:defRPr/>
            </a:pPr>
            <a:r>
              <a:rPr kumimoji="0" lang="it-IT" sz="11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Assenza dei rischi operativi </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charset="0"/>
              </a:rPr>
              <a:t>connessi alla </a:t>
            </a:r>
            <a:r>
              <a:rPr kumimoji="0" lang="it-IT" sz="1100" b="0" i="0" u="none" strike="noStrike" kern="1200" cap="none" spc="0" normalizeH="0" baseline="0" noProof="0" dirty="0" smtClean="0">
                <a:ln>
                  <a:noFill/>
                </a:ln>
                <a:solidFill>
                  <a:prstClr val="black"/>
                </a:solidFill>
                <a:effectLst/>
                <a:uLnTx/>
                <a:uFillTx/>
                <a:latin typeface="Calibri" panose="020F0502020204030204"/>
                <a:ea typeface="+mn-ea"/>
                <a:cs typeface="Arial" charset="0"/>
              </a:rPr>
              <a:t>riclassificazione</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a:p>
            <a:pPr marL="361950" marR="0" lvl="1" indent="0" algn="just" defTabSz="914400" rtl="0" eaLnBrk="1" fontAlgn="auto" latinLnBrk="0" hangingPunct="1">
              <a:lnSpc>
                <a:spcPct val="110000"/>
              </a:lnSpc>
              <a:spcBef>
                <a:spcPts val="0"/>
              </a:spcBef>
              <a:spcAft>
                <a:spcPts val="600"/>
              </a:spcAft>
              <a:buClr>
                <a:srgbClr val="00458A"/>
              </a:buClr>
              <a:buSzTx/>
              <a:buFontTx/>
              <a:buNone/>
              <a:tabLst/>
              <a:defRPr/>
            </a:pPr>
            <a:r>
              <a:rPr kumimoji="0" lang="it-IT" sz="1100" b="1" i="0" u="none" strike="noStrike" kern="1200" cap="none" spc="0" normalizeH="0" baseline="0" noProof="0" dirty="0">
                <a:ln>
                  <a:noFill/>
                </a:ln>
                <a:solidFill>
                  <a:srgbClr val="007D57"/>
                </a:solidFill>
                <a:effectLst/>
                <a:uLnTx/>
                <a:uFillTx/>
                <a:latin typeface="Calibri" panose="020F0502020204030204"/>
                <a:ea typeface="ＭＳ Ｐゴシック"/>
                <a:cs typeface="ＭＳ Ｐゴシック"/>
              </a:rPr>
              <a:t>Tempi lunghi di inserimento dei dati </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charset="0"/>
              </a:rPr>
              <a:t>sul Portale </a:t>
            </a:r>
            <a:r>
              <a:rPr kumimoji="0" lang="it-IT" sz="1100" b="0" i="0" u="none" strike="noStrike" kern="1200" cap="none" spc="0" normalizeH="0" baseline="0" noProof="0" dirty="0" err="1" smtClean="0">
                <a:ln>
                  <a:noFill/>
                </a:ln>
                <a:solidFill>
                  <a:prstClr val="black"/>
                </a:solidFill>
                <a:effectLst/>
                <a:uLnTx/>
                <a:uFillTx/>
                <a:latin typeface="Calibri" panose="020F0502020204030204"/>
                <a:ea typeface="+mn-ea"/>
                <a:cs typeface="Arial" charset="0"/>
              </a:rPr>
              <a:t>FdG</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25" name="Rectangle 22"/>
          <p:cNvSpPr/>
          <p:nvPr/>
        </p:nvSpPr>
        <p:spPr>
          <a:xfrm>
            <a:off x="6286896" y="1156910"/>
            <a:ext cx="5389167" cy="4618586"/>
          </a:xfrm>
          <a:prstGeom prst="rect">
            <a:avLst/>
          </a:prstGeom>
          <a:noFill/>
          <a:ln w="28575">
            <a:solidFill>
              <a:srgbClr val="D52B1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108" b="0" i="0" u="none" strike="noStrike" kern="1200" cap="none" spc="0" normalizeH="0" baseline="0" noProof="0" dirty="0">
              <a:ln>
                <a:noFill/>
              </a:ln>
              <a:solidFill>
                <a:prstClr val="white"/>
              </a:solidFill>
              <a:effectLst/>
              <a:uLnTx/>
              <a:uFillTx/>
              <a:latin typeface="Calibri" panose="020F0502020204030204"/>
              <a:ea typeface="Verdana" pitchFamily="34" charset="0"/>
              <a:cs typeface="Verdana" pitchFamily="34" charset="0"/>
            </a:endParaRPr>
          </a:p>
        </p:txBody>
      </p:sp>
      <p:graphicFrame>
        <p:nvGraphicFramePr>
          <p:cNvPr id="29" name="Tabella 28"/>
          <p:cNvGraphicFramePr>
            <a:graphicFrameLocks noGrp="1"/>
          </p:cNvGraphicFramePr>
          <p:nvPr>
            <p:extLst/>
          </p:nvPr>
        </p:nvGraphicFramePr>
        <p:xfrm>
          <a:off x="1296983" y="1378316"/>
          <a:ext cx="4623050" cy="2945262"/>
        </p:xfrm>
        <a:graphic>
          <a:graphicData uri="http://schemas.openxmlformats.org/drawingml/2006/table">
            <a:tbl>
              <a:tblPr firstRow="1" firstCol="1" bandRow="1" bandCol="1"/>
              <a:tblGrid>
                <a:gridCol w="1222816">
                  <a:extLst>
                    <a:ext uri="{9D8B030D-6E8A-4147-A177-3AD203B41FA5}">
                      <a16:colId xmlns:a16="http://schemas.microsoft.com/office/drawing/2014/main" xmlns="" val="20000"/>
                    </a:ext>
                  </a:extLst>
                </a:gridCol>
                <a:gridCol w="3400234">
                  <a:extLst>
                    <a:ext uri="{9D8B030D-6E8A-4147-A177-3AD203B41FA5}">
                      <a16:colId xmlns:a16="http://schemas.microsoft.com/office/drawing/2014/main" xmlns="" val="20001"/>
                    </a:ext>
                  </a:extLst>
                </a:gridCol>
              </a:tblGrid>
              <a:tr h="1472631">
                <a:tc>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gn="ctr">
                        <a:lnSpc>
                          <a:spcPct val="107000"/>
                        </a:lnSpc>
                        <a:spcAft>
                          <a:spcPts val="0"/>
                        </a:spcAft>
                      </a:pPr>
                      <a:r>
                        <a:rPr lang="it-IT" sz="1050" b="1" dirty="0">
                          <a:effectLst/>
                          <a:latin typeface="+mn-lt"/>
                          <a:cs typeface="Arial" panose="020B0604020202020204" pitchFamily="34" charset="0"/>
                        </a:rPr>
                        <a:t>Contabilità ordinaria</a:t>
                      </a:r>
                      <a:endParaRPr lang="it-IT" sz="105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D57"/>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050" b="1" i="1" u="none" kern="1200" dirty="0" smtClean="0">
                          <a:solidFill>
                            <a:srgbClr val="007D57"/>
                          </a:solidFill>
                          <a:effectLst/>
                          <a:latin typeface="+mn-lt"/>
                          <a:ea typeface="+mn-ea"/>
                          <a:cs typeface="Arial" panose="020B0604020202020204" pitchFamily="34" charset="0"/>
                        </a:rPr>
                        <a:t>39 per anno</a:t>
                      </a:r>
                    </a:p>
                    <a:p>
                      <a:pPr marL="0" marR="0" indent="0" algn="ctr" defTabSz="914400" rtl="0" eaLnBrk="1" fontAlgn="auto" latinLnBrk="0" hangingPunct="1">
                        <a:lnSpc>
                          <a:spcPct val="107000"/>
                        </a:lnSpc>
                        <a:spcBef>
                          <a:spcPts val="0"/>
                        </a:spcBef>
                        <a:spcAft>
                          <a:spcPts val="0"/>
                        </a:spcAft>
                        <a:buClrTx/>
                        <a:buSzTx/>
                        <a:buFontTx/>
                        <a:buNone/>
                        <a:tabLst/>
                        <a:defRPr/>
                      </a:pPr>
                      <a:r>
                        <a:rPr lang="it-IT" sz="1050" b="1" i="1" u="none" kern="1200" dirty="0" smtClean="0">
                          <a:solidFill>
                            <a:srgbClr val="007D57"/>
                          </a:solidFill>
                          <a:effectLst/>
                          <a:latin typeface="+mn-lt"/>
                          <a:ea typeface="+mn-ea"/>
                          <a:cs typeface="Arial" panose="020B0604020202020204" pitchFamily="34" charset="0"/>
                        </a:rPr>
                        <a:t>(</a:t>
                      </a:r>
                      <a:r>
                        <a:rPr lang="it-IT" sz="1000" b="1" kern="1200" dirty="0" smtClean="0">
                          <a:solidFill>
                            <a:srgbClr val="007D57"/>
                          </a:solidFill>
                          <a:latin typeface="+mn-lt"/>
                          <a:ea typeface="ＭＳ Ｐゴシック"/>
                          <a:cs typeface="Arial" panose="020B0604020202020204" pitchFamily="34" charset="0"/>
                        </a:rPr>
                        <a:t>78 in totale </a:t>
                      </a:r>
                      <a:r>
                        <a:rPr lang="it-IT" sz="1050" b="1" i="1" u="none" kern="1200" dirty="0" smtClean="0">
                          <a:solidFill>
                            <a:srgbClr val="007D57"/>
                          </a:solidFill>
                          <a:effectLst/>
                          <a:latin typeface="+mn-lt"/>
                          <a:ea typeface="+mn-ea"/>
                          <a:cs typeface="Arial" panose="020B0604020202020204" pitchFamily="34" charset="0"/>
                        </a:rPr>
                        <a:t>– 117 per la </a:t>
                      </a:r>
                      <a:r>
                        <a:rPr lang="it-IT" sz="1050" b="1" i="1" u="none" kern="1200" dirty="0" err="1" smtClean="0">
                          <a:solidFill>
                            <a:srgbClr val="007D57"/>
                          </a:solidFill>
                          <a:effectLst/>
                          <a:latin typeface="+mn-lt"/>
                          <a:ea typeface="+mn-ea"/>
                          <a:cs typeface="Arial" panose="020B0604020202020204" pitchFamily="34" charset="0"/>
                        </a:rPr>
                        <a:t>proc</a:t>
                      </a:r>
                      <a:r>
                        <a:rPr lang="it-IT" sz="1050" b="1" i="1" u="none" kern="1200" dirty="0" smtClean="0">
                          <a:solidFill>
                            <a:srgbClr val="007D57"/>
                          </a:solidFill>
                          <a:effectLst/>
                          <a:latin typeface="+mn-lt"/>
                          <a:ea typeface="+mn-ea"/>
                          <a:cs typeface="Arial" panose="020B0604020202020204" pitchFamily="34" charset="0"/>
                        </a:rPr>
                        <a:t>. Ordinaria)</a:t>
                      </a:r>
                    </a:p>
                    <a:p>
                      <a:pPr marL="0" marR="0" indent="0" algn="ctr" defTabSz="914400" rtl="0" eaLnBrk="1" fontAlgn="auto" latinLnBrk="0" hangingPunct="1">
                        <a:lnSpc>
                          <a:spcPct val="107000"/>
                        </a:lnSpc>
                        <a:spcBef>
                          <a:spcPts val="0"/>
                        </a:spcBef>
                        <a:spcAft>
                          <a:spcPts val="0"/>
                        </a:spcAft>
                        <a:buClrTx/>
                        <a:buSzTx/>
                        <a:buFontTx/>
                        <a:buNone/>
                        <a:tabLst/>
                        <a:defRPr/>
                      </a:pPr>
                      <a:endParaRPr lang="it-IT" sz="1050" b="1" i="1" u="none" kern="1200" dirty="0" smtClean="0">
                        <a:solidFill>
                          <a:srgbClr val="007D57"/>
                        </a:solidFill>
                        <a:effectLst/>
                        <a:latin typeface="+mn-lt"/>
                        <a:ea typeface="+mn-ea"/>
                        <a:cs typeface="Arial" panose="020B060402020202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endParaRPr lang="it-IT" sz="1050" b="1" i="1" u="none" kern="1200" dirty="0" smtClean="0">
                        <a:solidFill>
                          <a:srgbClr val="007D57"/>
                        </a:solidFill>
                        <a:effectLst/>
                        <a:latin typeface="+mn-lt"/>
                        <a:ea typeface="+mn-ea"/>
                        <a:cs typeface="Arial" panose="020B060402020202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endParaRPr lang="it-IT" sz="1050" b="1" i="1" u="none" kern="1200" dirty="0" smtClean="0">
                        <a:solidFill>
                          <a:srgbClr val="007D57"/>
                        </a:solidFill>
                        <a:effectLst/>
                        <a:latin typeface="+mn-lt"/>
                        <a:ea typeface="+mn-ea"/>
                        <a:cs typeface="Arial" panose="020B060402020202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it-IT" sz="1050" b="1" i="1" u="none" kern="1200" dirty="0" smtClean="0">
                          <a:solidFill>
                            <a:srgbClr val="007D57"/>
                          </a:solidFill>
                          <a:effectLst/>
                          <a:latin typeface="+mn-lt"/>
                          <a:ea typeface="+mn-ea"/>
                          <a:cs typeface="Arial" panose="020B0604020202020204" pitchFamily="34" charset="0"/>
                        </a:rPr>
                        <a:t>11 per anno </a:t>
                      </a:r>
                    </a:p>
                    <a:p>
                      <a:pPr marL="0" marR="0" indent="0" algn="ctr" defTabSz="914400" rtl="0" eaLnBrk="1" fontAlgn="auto" latinLnBrk="0" hangingPunct="1">
                        <a:lnSpc>
                          <a:spcPct val="107000"/>
                        </a:lnSpc>
                        <a:spcBef>
                          <a:spcPts val="0"/>
                        </a:spcBef>
                        <a:spcAft>
                          <a:spcPts val="0"/>
                        </a:spcAft>
                        <a:buClrTx/>
                        <a:buSzTx/>
                        <a:buFontTx/>
                        <a:buNone/>
                        <a:tabLst/>
                        <a:defRPr/>
                      </a:pPr>
                      <a:r>
                        <a:rPr lang="it-IT" sz="1000" b="1" kern="1200" dirty="0" smtClean="0">
                          <a:solidFill>
                            <a:srgbClr val="007D57"/>
                          </a:solidFill>
                          <a:latin typeface="+mn-lt"/>
                          <a:ea typeface="ＭＳ Ｐゴシック"/>
                          <a:cs typeface="Arial" panose="020B0604020202020204" pitchFamily="34" charset="0"/>
                        </a:rPr>
                        <a:t>22 in totale </a:t>
                      </a:r>
                      <a:r>
                        <a:rPr lang="it-IT" sz="1050" b="1" i="1" u="none" dirty="0" smtClean="0">
                          <a:solidFill>
                            <a:srgbClr val="007D57"/>
                          </a:solidFill>
                          <a:effectLst/>
                          <a:latin typeface="+mn-lt"/>
                          <a:cs typeface="Arial" panose="020B0604020202020204" pitchFamily="34" charset="0"/>
                        </a:rPr>
                        <a:t>– 33 per la </a:t>
                      </a:r>
                      <a:r>
                        <a:rPr lang="it-IT" sz="1050" b="1" i="1" u="none" dirty="0" err="1" smtClean="0">
                          <a:solidFill>
                            <a:srgbClr val="007D57"/>
                          </a:solidFill>
                          <a:effectLst/>
                          <a:latin typeface="+mn-lt"/>
                          <a:cs typeface="Arial" panose="020B0604020202020204" pitchFamily="34" charset="0"/>
                        </a:rPr>
                        <a:t>proc</a:t>
                      </a:r>
                      <a:r>
                        <a:rPr lang="it-IT" sz="1050" b="1" i="1" u="none" dirty="0" smtClean="0">
                          <a:solidFill>
                            <a:srgbClr val="007D57"/>
                          </a:solidFill>
                          <a:effectLst/>
                          <a:latin typeface="+mn-lt"/>
                          <a:cs typeface="Arial" panose="020B0604020202020204" pitchFamily="34" charset="0"/>
                        </a:rPr>
                        <a:t>.  Ordinaria)</a:t>
                      </a: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D57">
                        <a:alpha val="5000"/>
                      </a:srgbClr>
                    </a:solidFill>
                  </a:tcPr>
                </a:tc>
                <a:extLst>
                  <a:ext uri="{0D108BD9-81ED-4DB2-BD59-A6C34878D82A}">
                    <a16:rowId xmlns:a16="http://schemas.microsoft.com/office/drawing/2014/main" xmlns="" val="10000"/>
                  </a:ext>
                </a:extLst>
              </a:tr>
              <a:tr h="1472631">
                <a:tc>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gn="ctr">
                        <a:lnSpc>
                          <a:spcPct val="107000"/>
                        </a:lnSpc>
                        <a:spcAft>
                          <a:spcPts val="0"/>
                        </a:spcAft>
                      </a:pPr>
                      <a:r>
                        <a:rPr lang="it-IT" sz="1050" b="1" dirty="0">
                          <a:effectLst/>
                          <a:latin typeface="+mn-lt"/>
                          <a:cs typeface="Arial" panose="020B0604020202020204" pitchFamily="34" charset="0"/>
                        </a:rPr>
                        <a:t>Contabilità semplificata</a:t>
                      </a:r>
                      <a:endParaRPr lang="it-IT" sz="105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57"/>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050" b="1" i="1" u="none" kern="1200" dirty="0" smtClean="0">
                          <a:solidFill>
                            <a:srgbClr val="007D57"/>
                          </a:solidFill>
                          <a:effectLst/>
                          <a:latin typeface="+mn-lt"/>
                          <a:ea typeface="+mn-ea"/>
                          <a:cs typeface="Arial" panose="020B0604020202020204" pitchFamily="34" charset="0"/>
                        </a:rPr>
                        <a:t>11 per anno </a:t>
                      </a:r>
                    </a:p>
                    <a:p>
                      <a:pPr marL="0" marR="0" indent="0" algn="ctr" defTabSz="914400" rtl="0" eaLnBrk="1" fontAlgn="auto" latinLnBrk="0" hangingPunct="1">
                        <a:lnSpc>
                          <a:spcPct val="107000"/>
                        </a:lnSpc>
                        <a:spcBef>
                          <a:spcPts val="0"/>
                        </a:spcBef>
                        <a:spcAft>
                          <a:spcPts val="0"/>
                        </a:spcAft>
                        <a:buClrTx/>
                        <a:buSzTx/>
                        <a:buFontTx/>
                        <a:buNone/>
                        <a:tabLst/>
                        <a:defRPr/>
                      </a:pPr>
                      <a:r>
                        <a:rPr lang="it-IT" sz="1050" b="1" i="1" u="none" kern="1200" dirty="0" smtClean="0">
                          <a:solidFill>
                            <a:srgbClr val="007D57"/>
                          </a:solidFill>
                          <a:effectLst/>
                          <a:latin typeface="+mn-lt"/>
                          <a:ea typeface="+mn-ea"/>
                          <a:cs typeface="Arial" panose="020B0604020202020204" pitchFamily="34" charset="0"/>
                        </a:rPr>
                        <a:t>(</a:t>
                      </a:r>
                      <a:r>
                        <a:rPr lang="it-IT" sz="1000" b="1" kern="1200" dirty="0" smtClean="0">
                          <a:solidFill>
                            <a:srgbClr val="007D57"/>
                          </a:solidFill>
                          <a:latin typeface="+mn-lt"/>
                          <a:ea typeface="ＭＳ Ｐゴシック"/>
                          <a:cs typeface="Arial" panose="020B0604020202020204" pitchFamily="34" charset="0"/>
                        </a:rPr>
                        <a:t>22 in totale </a:t>
                      </a:r>
                      <a:r>
                        <a:rPr lang="it-IT" sz="1050" b="1" i="1" u="none" kern="1200" dirty="0" smtClean="0">
                          <a:solidFill>
                            <a:srgbClr val="007D57"/>
                          </a:solidFill>
                          <a:effectLst/>
                          <a:latin typeface="+mn-lt"/>
                          <a:ea typeface="+mn-ea"/>
                          <a:cs typeface="Arial" panose="020B0604020202020204" pitchFamily="34" charset="0"/>
                        </a:rPr>
                        <a:t>– 33 per la </a:t>
                      </a:r>
                      <a:r>
                        <a:rPr lang="it-IT" sz="1050" b="1" i="1" u="none" kern="1200" dirty="0" err="1" smtClean="0">
                          <a:solidFill>
                            <a:srgbClr val="007D57"/>
                          </a:solidFill>
                          <a:effectLst/>
                          <a:latin typeface="+mn-lt"/>
                          <a:ea typeface="+mn-ea"/>
                          <a:cs typeface="Arial" panose="020B0604020202020204" pitchFamily="34" charset="0"/>
                        </a:rPr>
                        <a:t>proc</a:t>
                      </a:r>
                      <a:r>
                        <a:rPr lang="it-IT" sz="1050" b="1" i="1" u="none" kern="1200" dirty="0" smtClean="0">
                          <a:solidFill>
                            <a:srgbClr val="007D57"/>
                          </a:solidFill>
                          <a:effectLst/>
                          <a:latin typeface="+mn-lt"/>
                          <a:ea typeface="+mn-ea"/>
                          <a:cs typeface="Arial" panose="020B0604020202020204" pitchFamily="34" charset="0"/>
                        </a:rPr>
                        <a:t>. Ordinaria)</a:t>
                      </a:r>
                      <a:endParaRPr lang="it-IT" sz="1050" b="1" i="1" u="none" dirty="0" smtClean="0">
                        <a:solidFill>
                          <a:srgbClr val="007D57"/>
                        </a:solidFill>
                        <a:effectLst/>
                        <a:latin typeface="+mn-lt"/>
                        <a:cs typeface="Arial" panose="020B060402020202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endParaRPr lang="it-IT" sz="1050" b="1" i="1" u="none" kern="1200" dirty="0" smtClean="0">
                        <a:solidFill>
                          <a:srgbClr val="007D57"/>
                        </a:solidFill>
                        <a:effectLst/>
                        <a:latin typeface="+mn-lt"/>
                        <a:ea typeface="+mn-ea"/>
                        <a:cs typeface="Arial" panose="020B060402020202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endParaRPr lang="it-IT" sz="1050" b="1" i="1" u="none" kern="1200" dirty="0" smtClean="0">
                        <a:solidFill>
                          <a:srgbClr val="007D57"/>
                        </a:solidFill>
                        <a:effectLst/>
                        <a:latin typeface="+mn-lt"/>
                        <a:ea typeface="+mn-ea"/>
                        <a:cs typeface="Arial" panose="020B060402020202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endParaRPr lang="it-IT" sz="1050" b="1" i="1" u="none" kern="1200" dirty="0" smtClean="0">
                        <a:solidFill>
                          <a:srgbClr val="007D57"/>
                        </a:solidFill>
                        <a:effectLst/>
                        <a:latin typeface="+mn-lt"/>
                        <a:ea typeface="+mn-ea"/>
                        <a:cs typeface="Arial" panose="020B060402020202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it-IT" sz="1050" b="1" i="1" u="none" kern="1200" dirty="0" smtClean="0">
                          <a:solidFill>
                            <a:srgbClr val="007D57"/>
                          </a:solidFill>
                          <a:effectLst/>
                          <a:latin typeface="+mn-lt"/>
                          <a:ea typeface="+mn-ea"/>
                          <a:cs typeface="Arial" panose="020B0604020202020204" pitchFamily="34" charset="0"/>
                        </a:rPr>
                        <a:t>5 per anno </a:t>
                      </a:r>
                    </a:p>
                    <a:p>
                      <a:pPr marL="0" marR="0" indent="0" algn="ctr" defTabSz="914400" rtl="0" eaLnBrk="1" fontAlgn="auto" latinLnBrk="0" hangingPunct="1">
                        <a:lnSpc>
                          <a:spcPct val="107000"/>
                        </a:lnSpc>
                        <a:spcBef>
                          <a:spcPts val="0"/>
                        </a:spcBef>
                        <a:spcAft>
                          <a:spcPts val="0"/>
                        </a:spcAft>
                        <a:buClrTx/>
                        <a:buSzTx/>
                        <a:buFontTx/>
                        <a:buNone/>
                        <a:tabLst/>
                        <a:defRPr/>
                      </a:pPr>
                      <a:r>
                        <a:rPr lang="it-IT" sz="1050" b="1" i="1" u="none" dirty="0" smtClean="0">
                          <a:solidFill>
                            <a:srgbClr val="007D57"/>
                          </a:solidFill>
                          <a:effectLst/>
                          <a:latin typeface="+mn-lt"/>
                          <a:cs typeface="Arial" panose="020B0604020202020204" pitchFamily="34" charset="0"/>
                        </a:rPr>
                        <a:t>(</a:t>
                      </a:r>
                      <a:r>
                        <a:rPr lang="it-IT" sz="1000" b="1" kern="1200" dirty="0" smtClean="0">
                          <a:solidFill>
                            <a:srgbClr val="007D57"/>
                          </a:solidFill>
                          <a:latin typeface="+mn-lt"/>
                          <a:ea typeface="ＭＳ Ｐゴシック"/>
                          <a:cs typeface="Arial" panose="020B0604020202020204" pitchFamily="34" charset="0"/>
                        </a:rPr>
                        <a:t>10 in totale </a:t>
                      </a:r>
                      <a:r>
                        <a:rPr lang="it-IT" sz="1050" b="1" i="1" u="none" dirty="0" smtClean="0">
                          <a:solidFill>
                            <a:srgbClr val="007D57"/>
                          </a:solidFill>
                          <a:effectLst/>
                          <a:latin typeface="+mn-lt"/>
                          <a:cs typeface="Arial" panose="020B0604020202020204" pitchFamily="34" charset="0"/>
                        </a:rPr>
                        <a:t>– 15 per la </a:t>
                      </a:r>
                      <a:r>
                        <a:rPr lang="it-IT" sz="1050" b="1" i="1" u="none" dirty="0" err="1" smtClean="0">
                          <a:solidFill>
                            <a:srgbClr val="007D57"/>
                          </a:solidFill>
                          <a:effectLst/>
                          <a:latin typeface="+mn-lt"/>
                          <a:cs typeface="Arial" panose="020B0604020202020204" pitchFamily="34" charset="0"/>
                        </a:rPr>
                        <a:t>proc</a:t>
                      </a:r>
                      <a:r>
                        <a:rPr lang="it-IT" sz="1050" b="1" i="1" u="none" dirty="0" smtClean="0">
                          <a:solidFill>
                            <a:srgbClr val="007D57"/>
                          </a:solidFill>
                          <a:effectLst/>
                          <a:latin typeface="+mn-lt"/>
                          <a:cs typeface="Arial" panose="020B0604020202020204" pitchFamily="34" charset="0"/>
                        </a:rPr>
                        <a:t>. Ordinaria)</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57">
                        <a:alpha val="5000"/>
                      </a:srgbClr>
                    </a:solidFill>
                  </a:tcPr>
                </a:tc>
                <a:extLst>
                  <a:ext uri="{0D108BD9-81ED-4DB2-BD59-A6C34878D82A}">
                    <a16:rowId xmlns:a16="http://schemas.microsoft.com/office/drawing/2014/main" xmlns="" val="10001"/>
                  </a:ext>
                </a:extLst>
              </a:tr>
            </a:tbl>
          </a:graphicData>
        </a:graphic>
      </p:graphicFrame>
      <p:sp>
        <p:nvSpPr>
          <p:cNvPr id="30" name="Rettangolo 29"/>
          <p:cNvSpPr/>
          <p:nvPr/>
        </p:nvSpPr>
        <p:spPr>
          <a:xfrm rot="19472656">
            <a:off x="1145279" y="1307008"/>
            <a:ext cx="614446" cy="303224"/>
          </a:xfrm>
          <a:prstGeom prst="rect">
            <a:avLst/>
          </a:prstGeom>
          <a:solidFill>
            <a:schemeClr val="bg1"/>
          </a:solidFill>
          <a:ln w="9525">
            <a:solidFill>
              <a:srgbClr val="007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1" u="none" strike="noStrike" kern="1200" cap="none" spc="0" normalizeH="0" baseline="0" noProof="0" dirty="0">
                <a:ln>
                  <a:noFill/>
                </a:ln>
                <a:solidFill>
                  <a:srgbClr val="007D57"/>
                </a:solidFill>
                <a:effectLst/>
                <a:uLnTx/>
                <a:uFillTx/>
                <a:latin typeface="Calibri" panose="020F0502020204030204"/>
                <a:ea typeface="Verdana" pitchFamily="34" charset="0"/>
                <a:cs typeface="Verdana" pitchFamily="34" charset="0"/>
              </a:rPr>
              <a:t>AS-IS</a:t>
            </a:r>
            <a:endParaRPr kumimoji="0" lang="it-IT" sz="900" b="1" i="1" u="none" strike="noStrike" kern="1200" cap="none" spc="0" normalizeH="0" baseline="0" noProof="0" dirty="0">
              <a:ln>
                <a:noFill/>
              </a:ln>
              <a:solidFill>
                <a:srgbClr val="007D57"/>
              </a:solidFill>
              <a:effectLst/>
              <a:uLnTx/>
              <a:uFillTx/>
              <a:latin typeface="Calibri" panose="020F0502020204030204"/>
              <a:ea typeface="Verdana" pitchFamily="34" charset="0"/>
              <a:cs typeface="Verdana" pitchFamily="34" charset="0"/>
            </a:endParaRPr>
          </a:p>
        </p:txBody>
      </p:sp>
      <p:sp>
        <p:nvSpPr>
          <p:cNvPr id="31" name="Triangolo isoscele 30"/>
          <p:cNvSpPr/>
          <p:nvPr/>
        </p:nvSpPr>
        <p:spPr>
          <a:xfrm rot="10800000">
            <a:off x="3167407" y="2030181"/>
            <a:ext cx="2026646" cy="244566"/>
          </a:xfrm>
          <a:prstGeom prst="triangle">
            <a:avLst>
              <a:gd name="adj" fmla="val 49178"/>
            </a:avLst>
          </a:prstGeom>
          <a:solidFill>
            <a:srgbClr val="007D5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92" b="0" i="0" u="none" strike="noStrike" kern="1200" cap="none" spc="0" normalizeH="0" baseline="0" noProof="0" dirty="0">
              <a:ln>
                <a:noFill/>
              </a:ln>
              <a:solidFill>
                <a:prstClr val="black"/>
              </a:solidFill>
              <a:effectLst/>
              <a:uLnTx/>
              <a:uFillTx/>
              <a:latin typeface="Calibri" panose="020F0502020204030204"/>
              <a:ea typeface="Verdana" pitchFamily="34" charset="0"/>
              <a:cs typeface="Verdana" pitchFamily="34" charset="0"/>
            </a:endParaRPr>
          </a:p>
        </p:txBody>
      </p:sp>
      <p:sp>
        <p:nvSpPr>
          <p:cNvPr id="32" name="CasellaDiTesto 31"/>
          <p:cNvSpPr txBox="1"/>
          <p:nvPr/>
        </p:nvSpPr>
        <p:spPr>
          <a:xfrm>
            <a:off x="2705491" y="1975969"/>
            <a:ext cx="296418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Calibri" panose="020F0502020204030204"/>
                <a:ea typeface="+mn-ea"/>
                <a:cs typeface="+mn-cs"/>
              </a:rPr>
              <a:t>Riclassificazione</a:t>
            </a:r>
          </a:p>
        </p:txBody>
      </p:sp>
      <p:sp>
        <p:nvSpPr>
          <p:cNvPr id="33" name="Triangolo isoscele 32"/>
          <p:cNvSpPr/>
          <p:nvPr/>
        </p:nvSpPr>
        <p:spPr>
          <a:xfrm rot="10800000">
            <a:off x="3167407" y="3505255"/>
            <a:ext cx="2026646" cy="244566"/>
          </a:xfrm>
          <a:prstGeom prst="triangle">
            <a:avLst>
              <a:gd name="adj" fmla="val 49178"/>
            </a:avLst>
          </a:prstGeom>
          <a:solidFill>
            <a:srgbClr val="007D5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92" b="0" i="0" u="none" strike="noStrike" kern="1200" cap="none" spc="0" normalizeH="0" baseline="0" noProof="0" dirty="0">
              <a:ln>
                <a:noFill/>
              </a:ln>
              <a:solidFill>
                <a:prstClr val="black"/>
              </a:solidFill>
              <a:effectLst/>
              <a:uLnTx/>
              <a:uFillTx/>
              <a:latin typeface="Calibri" panose="020F0502020204030204"/>
              <a:ea typeface="Verdana" pitchFamily="34" charset="0"/>
              <a:cs typeface="Verdana" pitchFamily="34" charset="0"/>
            </a:endParaRPr>
          </a:p>
        </p:txBody>
      </p:sp>
      <p:sp>
        <p:nvSpPr>
          <p:cNvPr id="35" name="CasellaDiTesto 34"/>
          <p:cNvSpPr txBox="1"/>
          <p:nvPr/>
        </p:nvSpPr>
        <p:spPr>
          <a:xfrm>
            <a:off x="2400626" y="3460663"/>
            <a:ext cx="363669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Calibri" panose="020F0502020204030204"/>
                <a:ea typeface="+mn-ea"/>
                <a:cs typeface="+mn-cs"/>
              </a:rPr>
              <a:t>Riclassificazione</a:t>
            </a:r>
          </a:p>
        </p:txBody>
      </p:sp>
      <p:graphicFrame>
        <p:nvGraphicFramePr>
          <p:cNvPr id="36" name="Tabella 35"/>
          <p:cNvGraphicFramePr>
            <a:graphicFrameLocks noGrp="1"/>
          </p:cNvGraphicFramePr>
          <p:nvPr>
            <p:extLst/>
          </p:nvPr>
        </p:nvGraphicFramePr>
        <p:xfrm>
          <a:off x="6558871" y="1524395"/>
          <a:ext cx="4910521" cy="1365044"/>
        </p:xfrm>
        <a:graphic>
          <a:graphicData uri="http://schemas.openxmlformats.org/drawingml/2006/table">
            <a:tbl>
              <a:tblPr firstRow="1" firstCol="1" bandRow="1" bandCol="1"/>
              <a:tblGrid>
                <a:gridCol w="533503">
                  <a:extLst>
                    <a:ext uri="{9D8B030D-6E8A-4147-A177-3AD203B41FA5}">
                      <a16:colId xmlns:a16="http://schemas.microsoft.com/office/drawing/2014/main" xmlns="" val="20000"/>
                    </a:ext>
                  </a:extLst>
                </a:gridCol>
                <a:gridCol w="1213842">
                  <a:extLst>
                    <a:ext uri="{9D8B030D-6E8A-4147-A177-3AD203B41FA5}">
                      <a16:colId xmlns:a16="http://schemas.microsoft.com/office/drawing/2014/main" xmlns="" val="20001"/>
                    </a:ext>
                  </a:extLst>
                </a:gridCol>
                <a:gridCol w="1581588">
                  <a:extLst>
                    <a:ext uri="{9D8B030D-6E8A-4147-A177-3AD203B41FA5}">
                      <a16:colId xmlns:a16="http://schemas.microsoft.com/office/drawing/2014/main" xmlns="" val="20002"/>
                    </a:ext>
                  </a:extLst>
                </a:gridCol>
                <a:gridCol w="1581588">
                  <a:extLst>
                    <a:ext uri="{9D8B030D-6E8A-4147-A177-3AD203B41FA5}">
                      <a16:colId xmlns:a16="http://schemas.microsoft.com/office/drawing/2014/main" xmlns="" val="1100505244"/>
                    </a:ext>
                  </a:extLst>
                </a:gridCol>
              </a:tblGrid>
              <a:tr h="682522">
                <a:tc rowSpan="2">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nSpc>
                          <a:spcPct val="107000"/>
                        </a:lnSpc>
                        <a:spcAft>
                          <a:spcPts val="0"/>
                        </a:spcAft>
                      </a:pPr>
                      <a:endParaRPr lang="it-IT"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a:txBody>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it-IT" sz="1000" b="1" i="0" u="none" strike="noStrike" kern="0" cap="none" spc="0" normalizeH="0" baseline="0" noProof="0" dirty="0" smtClean="0">
                          <a:ln>
                            <a:noFill/>
                          </a:ln>
                          <a:solidFill>
                            <a:schemeClr val="bg1"/>
                          </a:solidFill>
                          <a:effectLst/>
                          <a:uLnTx/>
                          <a:uFillTx/>
                          <a:latin typeface="+mn-lt"/>
                          <a:ea typeface="+mn-ea"/>
                          <a:cs typeface="Arial" panose="020B0604020202020204" pitchFamily="34" charset="0"/>
                        </a:rPr>
                        <a:t>Contabilità ordinaria</a:t>
                      </a:r>
                      <a:endParaRPr kumimoji="0" lang="it-IT" sz="1000" b="1" i="0" u="none" strike="noStrike" kern="0" cap="none" spc="0" normalizeH="0" baseline="0" noProof="0" dirty="0" smtClean="0">
                        <a:ln>
                          <a:noFill/>
                        </a:ln>
                        <a:solidFill>
                          <a:schemeClr val="bg1"/>
                        </a:solidFill>
                        <a:effectLst/>
                        <a:uLnTx/>
                        <a:uFillTx/>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000" b="1" i="1" u="none" kern="1200" dirty="0" smtClean="0">
                          <a:solidFill>
                            <a:srgbClr val="007D57"/>
                          </a:solidFill>
                          <a:effectLst/>
                          <a:latin typeface="+mn-lt"/>
                          <a:ea typeface="+mn-ea"/>
                          <a:cs typeface="Arial" panose="020B0604020202020204" pitchFamily="34" charset="0"/>
                        </a:rPr>
                        <a:t>SDC</a:t>
                      </a:r>
                    </a:p>
                    <a:p>
                      <a:pPr marL="0" marR="0" indent="0" algn="ctr" defTabSz="914400" rtl="0" eaLnBrk="1" fontAlgn="auto" latinLnBrk="0" hangingPunct="1">
                        <a:lnSpc>
                          <a:spcPct val="107000"/>
                        </a:lnSpc>
                        <a:spcBef>
                          <a:spcPts val="0"/>
                        </a:spcBef>
                        <a:spcAft>
                          <a:spcPts val="0"/>
                        </a:spcAft>
                        <a:buClrTx/>
                        <a:buSzTx/>
                        <a:buFontTx/>
                        <a:buNone/>
                        <a:tabLst/>
                        <a:defRPr/>
                      </a:pPr>
                      <a:r>
                        <a:rPr lang="it-IT" sz="1000" b="1" i="1" u="none" kern="1200" dirty="0" smtClean="0">
                          <a:solidFill>
                            <a:srgbClr val="007D57"/>
                          </a:solidFill>
                          <a:effectLst/>
                          <a:latin typeface="+mn-lt"/>
                          <a:ea typeface="+mn-ea"/>
                          <a:cs typeface="Arial" panose="020B0604020202020204" pitchFamily="34" charset="0"/>
                        </a:rPr>
                        <a:t>48 per anno</a:t>
                      </a:r>
                    </a:p>
                    <a:p>
                      <a:pPr marL="0" marR="0" indent="0" algn="ctr" defTabSz="914400" rtl="0" eaLnBrk="1" fontAlgn="auto" latinLnBrk="0" hangingPunct="1">
                        <a:lnSpc>
                          <a:spcPct val="107000"/>
                        </a:lnSpc>
                        <a:spcBef>
                          <a:spcPts val="0"/>
                        </a:spcBef>
                        <a:spcAft>
                          <a:spcPts val="0"/>
                        </a:spcAft>
                        <a:buClrTx/>
                        <a:buSzTx/>
                        <a:buFontTx/>
                        <a:buNone/>
                        <a:tabLst/>
                        <a:defRPr/>
                      </a:pPr>
                      <a:r>
                        <a:rPr lang="it-IT" sz="1000" b="1" i="1" u="none" kern="1200" dirty="0" smtClean="0">
                          <a:solidFill>
                            <a:srgbClr val="007D57"/>
                          </a:solidFill>
                          <a:effectLst/>
                          <a:latin typeface="+mn-lt"/>
                          <a:ea typeface="+mn-ea"/>
                          <a:cs typeface="Arial" panose="020B0604020202020204" pitchFamily="34" charset="0"/>
                        </a:rPr>
                        <a:t>(96 in totale)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D57">
                        <a:alpha val="5000"/>
                      </a:srgb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000" b="1" i="1" u="none" dirty="0" smtClean="0">
                          <a:solidFill>
                            <a:srgbClr val="007D57"/>
                          </a:solidFill>
                          <a:effectLst/>
                          <a:latin typeface="+mn-lt"/>
                          <a:cs typeface="Arial" panose="020B0604020202020204" pitchFamily="34" charset="0"/>
                        </a:rPr>
                        <a:t>SDP/DI</a:t>
                      </a:r>
                    </a:p>
                    <a:p>
                      <a:pPr marL="0" marR="0" indent="0" algn="ctr" defTabSz="914400" rtl="0" eaLnBrk="1" fontAlgn="auto" latinLnBrk="0" hangingPunct="1">
                        <a:lnSpc>
                          <a:spcPct val="107000"/>
                        </a:lnSpc>
                        <a:spcBef>
                          <a:spcPts val="0"/>
                        </a:spcBef>
                        <a:spcAft>
                          <a:spcPts val="0"/>
                        </a:spcAft>
                        <a:buClrTx/>
                        <a:buSzTx/>
                        <a:buFontTx/>
                        <a:buNone/>
                        <a:tabLst/>
                        <a:defRPr/>
                      </a:pPr>
                      <a:r>
                        <a:rPr lang="it-IT" sz="1000" b="1" i="1" u="none" dirty="0" smtClean="0">
                          <a:solidFill>
                            <a:srgbClr val="007D57"/>
                          </a:solidFill>
                          <a:effectLst/>
                          <a:latin typeface="+mn-lt"/>
                          <a:cs typeface="Arial" panose="020B0604020202020204" pitchFamily="34" charset="0"/>
                        </a:rPr>
                        <a:t>31 per anno</a:t>
                      </a:r>
                    </a:p>
                    <a:p>
                      <a:pPr marL="0" marR="0" indent="0" algn="ctr" defTabSz="914400" rtl="0" eaLnBrk="1" fontAlgn="auto" latinLnBrk="0" hangingPunct="1">
                        <a:lnSpc>
                          <a:spcPct val="107000"/>
                        </a:lnSpc>
                        <a:spcBef>
                          <a:spcPts val="0"/>
                        </a:spcBef>
                        <a:spcAft>
                          <a:spcPts val="0"/>
                        </a:spcAft>
                        <a:buClrTx/>
                        <a:buSzTx/>
                        <a:buFontTx/>
                        <a:buNone/>
                        <a:tabLst/>
                        <a:defRPr/>
                      </a:pPr>
                      <a:r>
                        <a:rPr lang="it-IT" sz="1000" b="1" i="1" u="none" dirty="0" smtClean="0">
                          <a:solidFill>
                            <a:srgbClr val="007D57"/>
                          </a:solidFill>
                          <a:effectLst/>
                          <a:latin typeface="+mn-lt"/>
                          <a:cs typeface="Arial" panose="020B0604020202020204" pitchFamily="34" charset="0"/>
                        </a:rPr>
                        <a:t>(62 in totale)</a:t>
                      </a: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alpha val="5000"/>
                      </a:srgbClr>
                    </a:solidFill>
                  </a:tcPr>
                </a:tc>
                <a:extLst>
                  <a:ext uri="{0D108BD9-81ED-4DB2-BD59-A6C34878D82A}">
                    <a16:rowId xmlns:a16="http://schemas.microsoft.com/office/drawing/2014/main" xmlns="" val="10000"/>
                  </a:ext>
                </a:extLst>
              </a:tr>
              <a:tr h="682522">
                <a:tc vMerge="1">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nSpc>
                          <a:spcPct val="107000"/>
                        </a:lnSpc>
                        <a:spcAft>
                          <a:spcPts val="0"/>
                        </a:spcAft>
                      </a:pP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58A"/>
                    </a:solidFill>
                  </a:tcPr>
                </a:tc>
                <a:tc>
                  <a:txBody>
                    <a:bodyPr/>
                    <a:lstStyle/>
                    <a:p>
                      <a:pPr marL="0" marR="0" indent="0" defTabSz="914400" eaLnBrk="1" fontAlgn="auto" latinLnBrk="0" hangingPunct="1">
                        <a:lnSpc>
                          <a:spcPct val="107000"/>
                        </a:lnSpc>
                        <a:spcBef>
                          <a:spcPts val="0"/>
                        </a:spcBef>
                        <a:spcAft>
                          <a:spcPts val="0"/>
                        </a:spcAft>
                        <a:buClrTx/>
                        <a:buSzTx/>
                        <a:buFontTx/>
                        <a:buNone/>
                        <a:tabLst/>
                        <a:defRPr/>
                      </a:pPr>
                      <a:r>
                        <a:rPr lang="it-IT" sz="1000" b="1" dirty="0" smtClean="0">
                          <a:solidFill>
                            <a:schemeClr val="bg1"/>
                          </a:solidFill>
                          <a:effectLst/>
                          <a:latin typeface="+mn-lt"/>
                          <a:cs typeface="Arial" panose="020B0604020202020204" pitchFamily="34" charset="0"/>
                        </a:rPr>
                        <a:t>Contabilità semplificata</a:t>
                      </a:r>
                      <a:endParaRPr lang="it-IT" sz="1000" b="1" dirty="0" smtClean="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gridSpan="2">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000" b="1" i="1" u="none" kern="1200" dirty="0" smtClean="0">
                          <a:solidFill>
                            <a:srgbClr val="007D57"/>
                          </a:solidFill>
                          <a:effectLst/>
                          <a:latin typeface="+mn-lt"/>
                          <a:ea typeface="+mn-ea"/>
                          <a:cs typeface="Arial" panose="020B0604020202020204" pitchFamily="34" charset="0"/>
                        </a:rPr>
                        <a:t>14 per anno </a:t>
                      </a:r>
                    </a:p>
                    <a:p>
                      <a:pPr marL="0" marR="0" indent="0" algn="ctr" defTabSz="914400" rtl="0" eaLnBrk="1" fontAlgn="auto" latinLnBrk="0" hangingPunct="1">
                        <a:lnSpc>
                          <a:spcPct val="107000"/>
                        </a:lnSpc>
                        <a:spcBef>
                          <a:spcPts val="0"/>
                        </a:spcBef>
                        <a:spcAft>
                          <a:spcPts val="0"/>
                        </a:spcAft>
                        <a:buClrTx/>
                        <a:buSzTx/>
                        <a:buFontTx/>
                        <a:buNone/>
                        <a:tabLst/>
                        <a:defRPr/>
                      </a:pPr>
                      <a:r>
                        <a:rPr lang="it-IT" sz="1000" b="1" i="1" u="none" kern="1200" dirty="0" smtClean="0">
                          <a:solidFill>
                            <a:srgbClr val="007D57"/>
                          </a:solidFill>
                          <a:effectLst/>
                          <a:latin typeface="+mn-lt"/>
                          <a:ea typeface="+mn-ea"/>
                          <a:cs typeface="Arial" panose="020B0604020202020204" pitchFamily="34" charset="0"/>
                        </a:rPr>
                        <a:t>(</a:t>
                      </a:r>
                      <a:r>
                        <a:rPr lang="it-IT" sz="1000" b="1" kern="1200" dirty="0" smtClean="0">
                          <a:solidFill>
                            <a:srgbClr val="007D57"/>
                          </a:solidFill>
                          <a:latin typeface="+mn-lt"/>
                          <a:ea typeface="ＭＳ Ｐゴシック"/>
                          <a:cs typeface="Arial" panose="020B0604020202020204" pitchFamily="34" charset="0"/>
                        </a:rPr>
                        <a:t>28 in totale</a:t>
                      </a:r>
                      <a:r>
                        <a:rPr lang="it-IT" sz="1000" b="1" i="1" u="none" dirty="0" smtClean="0">
                          <a:solidFill>
                            <a:srgbClr val="007D57"/>
                          </a:solidFill>
                          <a:effectLst/>
                          <a:latin typeface="+mn-lt"/>
                          <a:cs typeface="Arial" panose="020B0604020202020204" pitchFamily="34" charset="0"/>
                        </a:rPr>
                        <a:t>)</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57">
                        <a:alpha val="5000"/>
                      </a:srgbClr>
                    </a:solidFill>
                  </a:tcPr>
                </a:tc>
                <a:tc hMerge="1">
                  <a:txBody>
                    <a:bodyPr/>
                    <a:lstStyle/>
                    <a:p>
                      <a:endParaRPr lang="it-IT"/>
                    </a:p>
                  </a:txBody>
                  <a:tcPr/>
                </a:tc>
                <a:extLst>
                  <a:ext uri="{0D108BD9-81ED-4DB2-BD59-A6C34878D82A}">
                    <a16:rowId xmlns:a16="http://schemas.microsoft.com/office/drawing/2014/main" xmlns="" val="10001"/>
                  </a:ext>
                </a:extLst>
              </a:tr>
            </a:tbl>
          </a:graphicData>
        </a:graphic>
      </p:graphicFrame>
      <p:sp>
        <p:nvSpPr>
          <p:cNvPr id="41" name="object 5"/>
          <p:cNvSpPr txBox="1"/>
          <p:nvPr/>
        </p:nvSpPr>
        <p:spPr>
          <a:xfrm>
            <a:off x="6665418" y="1534214"/>
            <a:ext cx="307777" cy="1305991"/>
          </a:xfrm>
          <a:prstGeom prst="rect">
            <a:avLst/>
          </a:prstGeom>
        </p:spPr>
        <p:txBody>
          <a:bodyPr vert="vert270"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white"/>
                </a:solidFill>
                <a:effectLst/>
                <a:uLnTx/>
                <a:uFillTx/>
                <a:latin typeface="Calibri" panose="020F0502020204030204"/>
                <a:ea typeface="+mn-ea"/>
                <a:cs typeface="Arial"/>
              </a:rPr>
              <a:t>Modulo </a:t>
            </a: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white"/>
                </a:solidFill>
                <a:effectLst/>
                <a:uLnTx/>
                <a:uFillTx/>
                <a:latin typeface="Calibri" panose="020F0502020204030204"/>
                <a:ea typeface="+mn-ea"/>
                <a:cs typeface="Arial"/>
              </a:rPr>
              <a:t>economico finanziario</a:t>
            </a:r>
            <a:endParaRPr kumimoji="0" sz="1000" b="1" i="0" u="none" strike="noStrike" kern="1200" cap="none" spc="0" normalizeH="0" baseline="0" noProof="0" dirty="0">
              <a:ln>
                <a:noFill/>
              </a:ln>
              <a:solidFill>
                <a:prstClr val="white"/>
              </a:solidFill>
              <a:effectLst/>
              <a:uLnTx/>
              <a:uFillTx/>
              <a:latin typeface="Calibri" panose="020F0502020204030204"/>
              <a:ea typeface="+mn-ea"/>
              <a:cs typeface="Arial"/>
            </a:endParaRPr>
          </a:p>
        </p:txBody>
      </p:sp>
      <p:graphicFrame>
        <p:nvGraphicFramePr>
          <p:cNvPr id="42" name="Tabella 41"/>
          <p:cNvGraphicFramePr>
            <a:graphicFrameLocks noGrp="1"/>
          </p:cNvGraphicFramePr>
          <p:nvPr>
            <p:extLst/>
          </p:nvPr>
        </p:nvGraphicFramePr>
        <p:xfrm>
          <a:off x="6555099" y="2937678"/>
          <a:ext cx="4910520" cy="893268"/>
        </p:xfrm>
        <a:graphic>
          <a:graphicData uri="http://schemas.openxmlformats.org/drawingml/2006/table">
            <a:tbl>
              <a:tblPr firstRow="1" firstCol="1" bandRow="1" bandCol="1"/>
              <a:tblGrid>
                <a:gridCol w="533503">
                  <a:extLst>
                    <a:ext uri="{9D8B030D-6E8A-4147-A177-3AD203B41FA5}">
                      <a16:colId xmlns:a16="http://schemas.microsoft.com/office/drawing/2014/main" xmlns="" val="20000"/>
                    </a:ext>
                  </a:extLst>
                </a:gridCol>
                <a:gridCol w="1213842">
                  <a:extLst>
                    <a:ext uri="{9D8B030D-6E8A-4147-A177-3AD203B41FA5}">
                      <a16:colId xmlns:a16="http://schemas.microsoft.com/office/drawing/2014/main" xmlns="" val="20001"/>
                    </a:ext>
                  </a:extLst>
                </a:gridCol>
                <a:gridCol w="3163175">
                  <a:extLst>
                    <a:ext uri="{9D8B030D-6E8A-4147-A177-3AD203B41FA5}">
                      <a16:colId xmlns:a16="http://schemas.microsoft.com/office/drawing/2014/main" xmlns="" val="20002"/>
                    </a:ext>
                  </a:extLst>
                </a:gridCol>
              </a:tblGrid>
              <a:tr h="457431">
                <a:tc rowSpan="2">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nSpc>
                          <a:spcPct val="107000"/>
                        </a:lnSpc>
                        <a:spcAft>
                          <a:spcPts val="0"/>
                        </a:spcAft>
                      </a:pPr>
                      <a:endParaRPr lang="it-IT"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a:txBody>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it-IT" sz="1000" b="1" i="0" u="none" strike="noStrike" kern="0" cap="none" spc="0" normalizeH="0" baseline="0" noProof="0" dirty="0" smtClean="0">
                          <a:ln>
                            <a:noFill/>
                          </a:ln>
                          <a:solidFill>
                            <a:schemeClr val="bg1"/>
                          </a:solidFill>
                          <a:effectLst/>
                          <a:uLnTx/>
                          <a:uFillTx/>
                          <a:latin typeface="+mn-lt"/>
                          <a:ea typeface="+mn-ea"/>
                          <a:cs typeface="Arial" panose="020B0604020202020204" pitchFamily="34" charset="0"/>
                        </a:rPr>
                        <a:t>Credit Bureau</a:t>
                      </a:r>
                      <a:endParaRPr kumimoji="0" lang="it-IT" sz="1000" b="1" i="0" u="none" strike="noStrike" kern="0" cap="none" spc="0" normalizeH="0" baseline="0" noProof="0" dirty="0" smtClean="0">
                        <a:ln>
                          <a:noFill/>
                        </a:ln>
                        <a:solidFill>
                          <a:schemeClr val="bg1"/>
                        </a:solidFill>
                        <a:effectLst/>
                        <a:uLnTx/>
                        <a:uFillTx/>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000" b="1" kern="1200" dirty="0" smtClean="0">
                          <a:solidFill>
                            <a:srgbClr val="007D57"/>
                          </a:solidFill>
                          <a:latin typeface="+mn-lt"/>
                          <a:ea typeface="ＭＳ Ｐゴシック"/>
                          <a:cs typeface="Arial" panose="020B0604020202020204" pitchFamily="34" charset="0"/>
                        </a:rPr>
                        <a:t>18</a:t>
                      </a:r>
                      <a:r>
                        <a:rPr lang="it-IT" sz="1000" b="1" i="1" u="none" kern="1200" dirty="0" smtClean="0">
                          <a:solidFill>
                            <a:srgbClr val="007D57"/>
                          </a:solidFill>
                          <a:effectLst/>
                          <a:latin typeface="+mn-lt"/>
                          <a:ea typeface="+mn-ea"/>
                          <a:cs typeface="Arial" panose="020B0604020202020204" pitchFamily="34" charset="0"/>
                        </a:rPr>
                        <a:t> in caso di utilizzo di </a:t>
                      </a:r>
                      <a:r>
                        <a:rPr lang="it-IT" sz="1000" b="1" kern="1200" dirty="0" err="1" smtClean="0">
                          <a:solidFill>
                            <a:srgbClr val="007D57"/>
                          </a:solidFill>
                          <a:latin typeface="+mn-lt"/>
                          <a:ea typeface="ＭＳ Ｐゴシック"/>
                          <a:cs typeface="Arial" panose="020B0604020202020204" pitchFamily="34" charset="0"/>
                        </a:rPr>
                        <a:t>Crif</a:t>
                      </a:r>
                      <a:endParaRPr lang="it-IT" sz="1000" b="1" kern="1200" dirty="0" smtClean="0">
                        <a:solidFill>
                          <a:srgbClr val="007D57"/>
                        </a:solidFill>
                        <a:latin typeface="+mn-lt"/>
                        <a:ea typeface="ＭＳ Ｐゴシック"/>
                        <a:cs typeface="Arial" panose="020B060402020202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it-IT" sz="1000" b="1" kern="1200" dirty="0" smtClean="0">
                          <a:solidFill>
                            <a:srgbClr val="007D57"/>
                          </a:solidFill>
                          <a:latin typeface="+mn-lt"/>
                          <a:ea typeface="ＭＳ Ｐゴシック"/>
                          <a:cs typeface="Arial" panose="020B0604020202020204" pitchFamily="34" charset="0"/>
                        </a:rPr>
                        <a:t>21</a:t>
                      </a:r>
                      <a:r>
                        <a:rPr lang="it-IT" sz="1000" b="1" i="1" u="none" kern="1200" dirty="0" smtClean="0">
                          <a:solidFill>
                            <a:srgbClr val="007D57"/>
                          </a:solidFill>
                          <a:effectLst/>
                          <a:latin typeface="+mn-lt"/>
                          <a:ea typeface="+mn-ea"/>
                          <a:cs typeface="Arial" panose="020B0604020202020204" pitchFamily="34" charset="0"/>
                        </a:rPr>
                        <a:t> in caso di utilizzo di </a:t>
                      </a:r>
                      <a:r>
                        <a:rPr lang="it-IT" sz="1000" b="1" kern="1200" dirty="0" err="1" smtClean="0">
                          <a:solidFill>
                            <a:srgbClr val="007D57"/>
                          </a:solidFill>
                          <a:latin typeface="+mn-lt"/>
                          <a:ea typeface="ＭＳ Ｐゴシック"/>
                          <a:cs typeface="Arial" panose="020B0604020202020204" pitchFamily="34" charset="0"/>
                        </a:rPr>
                        <a:t>Cerved</a:t>
                      </a:r>
                      <a:endParaRPr lang="it-IT" sz="1000" b="1" kern="1200" dirty="0" smtClean="0">
                        <a:solidFill>
                          <a:srgbClr val="007D57"/>
                        </a:solidFill>
                        <a:latin typeface="+mn-lt"/>
                        <a:ea typeface="ＭＳ Ｐゴシック"/>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D57">
                        <a:alpha val="5000"/>
                      </a:srgbClr>
                    </a:solidFill>
                  </a:tcPr>
                </a:tc>
                <a:extLst>
                  <a:ext uri="{0D108BD9-81ED-4DB2-BD59-A6C34878D82A}">
                    <a16:rowId xmlns:a16="http://schemas.microsoft.com/office/drawing/2014/main" xmlns="" val="10000"/>
                  </a:ext>
                </a:extLst>
              </a:tr>
              <a:tr h="435837">
                <a:tc vMerge="1">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nSpc>
                          <a:spcPct val="107000"/>
                        </a:lnSpc>
                        <a:spcAft>
                          <a:spcPts val="0"/>
                        </a:spcAft>
                      </a:pP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58A"/>
                    </a:solidFill>
                  </a:tcPr>
                </a:tc>
                <a:tc>
                  <a:txBody>
                    <a:bodyPr/>
                    <a:lstStyle/>
                    <a:p>
                      <a:pPr marL="0" marR="0" indent="0" defTabSz="914400" eaLnBrk="1" fontAlgn="auto" latinLnBrk="0" hangingPunct="1">
                        <a:lnSpc>
                          <a:spcPct val="107000"/>
                        </a:lnSpc>
                        <a:spcBef>
                          <a:spcPts val="0"/>
                        </a:spcBef>
                        <a:spcAft>
                          <a:spcPts val="0"/>
                        </a:spcAft>
                        <a:buClrTx/>
                        <a:buSzTx/>
                        <a:buFontTx/>
                        <a:buNone/>
                        <a:tabLst/>
                        <a:defRPr/>
                      </a:pPr>
                      <a:r>
                        <a:rPr lang="it-IT" sz="1000" b="1" dirty="0" smtClean="0">
                          <a:solidFill>
                            <a:schemeClr val="bg1"/>
                          </a:solidFill>
                          <a:effectLst/>
                          <a:latin typeface="+mn-lt"/>
                          <a:cs typeface="Arial" panose="020B0604020202020204" pitchFamily="34" charset="0"/>
                        </a:rPr>
                        <a:t>Centrale Rischi</a:t>
                      </a:r>
                      <a:endParaRPr lang="it-IT" sz="1000" b="1" dirty="0" smtClean="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000" b="1" kern="1200" dirty="0" smtClean="0">
                          <a:solidFill>
                            <a:srgbClr val="007D57"/>
                          </a:solidFill>
                          <a:latin typeface="+mn-lt"/>
                          <a:ea typeface="ＭＳ Ｐゴシック"/>
                          <a:cs typeface="Arial" panose="020B0604020202020204" pitchFamily="34" charset="0"/>
                        </a:rPr>
                        <a:t>30</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57">
                        <a:alpha val="5000"/>
                      </a:srgbClr>
                    </a:solidFill>
                  </a:tcPr>
                </a:tc>
                <a:extLst>
                  <a:ext uri="{0D108BD9-81ED-4DB2-BD59-A6C34878D82A}">
                    <a16:rowId xmlns:a16="http://schemas.microsoft.com/office/drawing/2014/main" xmlns="" val="10001"/>
                  </a:ext>
                </a:extLst>
              </a:tr>
            </a:tbl>
          </a:graphicData>
        </a:graphic>
      </p:graphicFrame>
      <p:sp>
        <p:nvSpPr>
          <p:cNvPr id="43" name="object 5"/>
          <p:cNvSpPr txBox="1"/>
          <p:nvPr/>
        </p:nvSpPr>
        <p:spPr>
          <a:xfrm>
            <a:off x="6683873" y="3021902"/>
            <a:ext cx="307777" cy="775054"/>
          </a:xfrm>
          <a:prstGeom prst="rect">
            <a:avLst/>
          </a:prstGeom>
        </p:spPr>
        <p:txBody>
          <a:bodyPr vert="vert270" wrap="squar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white"/>
                </a:solidFill>
                <a:effectLst/>
                <a:uLnTx/>
                <a:uFillTx/>
                <a:latin typeface="Calibri" panose="020F0502020204030204"/>
                <a:ea typeface="+mn-ea"/>
                <a:cs typeface="Arial"/>
              </a:rPr>
              <a:t>Modulo</a:t>
            </a: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white"/>
                </a:solidFill>
                <a:effectLst/>
                <a:uLnTx/>
                <a:uFillTx/>
                <a:latin typeface="Calibri" panose="020F0502020204030204"/>
                <a:ea typeface="+mn-ea"/>
                <a:cs typeface="Arial"/>
              </a:rPr>
              <a:t> </a:t>
            </a:r>
            <a:r>
              <a:rPr kumimoji="0" lang="it-IT" sz="1000" b="1" i="0" u="none" strike="noStrike" kern="1200" cap="none" spc="0" normalizeH="0" baseline="0" noProof="0" dirty="0" err="1">
                <a:ln>
                  <a:noFill/>
                </a:ln>
                <a:solidFill>
                  <a:prstClr val="white"/>
                </a:solidFill>
                <a:effectLst/>
                <a:uLnTx/>
                <a:uFillTx/>
                <a:latin typeface="Calibri" panose="020F0502020204030204"/>
                <a:ea typeface="+mn-ea"/>
                <a:cs typeface="Arial"/>
              </a:rPr>
              <a:t>andamentale</a:t>
            </a:r>
            <a:endParaRPr kumimoji="0" sz="1000" b="1" i="0" u="none" strike="noStrike" kern="1200" cap="none" spc="0" normalizeH="0" baseline="0" noProof="0" dirty="0">
              <a:ln>
                <a:noFill/>
              </a:ln>
              <a:solidFill>
                <a:prstClr val="white"/>
              </a:solidFill>
              <a:effectLst/>
              <a:uLnTx/>
              <a:uFillTx/>
              <a:latin typeface="Calibri" panose="020F0502020204030204"/>
              <a:ea typeface="+mn-ea"/>
              <a:cs typeface="Arial"/>
            </a:endParaRPr>
          </a:p>
        </p:txBody>
      </p:sp>
      <p:graphicFrame>
        <p:nvGraphicFramePr>
          <p:cNvPr id="44" name="Tabella 43"/>
          <p:cNvGraphicFramePr>
            <a:graphicFrameLocks noGrp="1"/>
          </p:cNvGraphicFramePr>
          <p:nvPr>
            <p:extLst/>
          </p:nvPr>
        </p:nvGraphicFramePr>
        <p:xfrm>
          <a:off x="6558871" y="3876523"/>
          <a:ext cx="4910520" cy="428910"/>
        </p:xfrm>
        <a:graphic>
          <a:graphicData uri="http://schemas.openxmlformats.org/drawingml/2006/table">
            <a:tbl>
              <a:tblPr firstRow="1" firstCol="1" bandRow="1" bandCol="1"/>
              <a:tblGrid>
                <a:gridCol w="1751967">
                  <a:extLst>
                    <a:ext uri="{9D8B030D-6E8A-4147-A177-3AD203B41FA5}">
                      <a16:colId xmlns:a16="http://schemas.microsoft.com/office/drawing/2014/main" xmlns="" val="20000"/>
                    </a:ext>
                  </a:extLst>
                </a:gridCol>
                <a:gridCol w="3158553">
                  <a:extLst>
                    <a:ext uri="{9D8B030D-6E8A-4147-A177-3AD203B41FA5}">
                      <a16:colId xmlns:a16="http://schemas.microsoft.com/office/drawing/2014/main" xmlns="" val="20001"/>
                    </a:ext>
                  </a:extLst>
                </a:gridCol>
              </a:tblGrid>
              <a:tr h="428910">
                <a:tc>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gn="ctr">
                        <a:lnSpc>
                          <a:spcPct val="107000"/>
                        </a:lnSpc>
                        <a:spcAft>
                          <a:spcPts val="0"/>
                        </a:spcAft>
                      </a:pPr>
                      <a:r>
                        <a:rPr lang="it-IT" sz="1000" b="1" dirty="0" smtClean="0">
                          <a:effectLst/>
                          <a:latin typeface="+mn-lt"/>
                          <a:cs typeface="Arial" panose="020B0604020202020204" pitchFamily="34" charset="0"/>
                        </a:rPr>
                        <a:t>Protesti e Pregiudizievoli</a:t>
                      </a:r>
                      <a:endParaRPr lang="it-IT" sz="10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D57"/>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000" b="1" i="1" dirty="0" smtClean="0">
                          <a:solidFill>
                            <a:srgbClr val="007D57"/>
                          </a:solidFill>
                          <a:effectLst/>
                          <a:latin typeface="+mn-lt"/>
                          <a:cs typeface="Arial" panose="020B0604020202020204" pitchFamily="34" charset="0"/>
                        </a:rPr>
                        <a:t>Numero variabile in funzione degli eventi rilevati</a:t>
                      </a:r>
                      <a:endParaRPr lang="it-IT" sz="1000" b="1" i="1" u="none" dirty="0" smtClean="0">
                        <a:solidFill>
                          <a:srgbClr val="007D57"/>
                        </a:solidFill>
                        <a:effectLst/>
                        <a:latin typeface="+mn-lt"/>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D57">
                        <a:alpha val="5000"/>
                      </a:srgbClr>
                    </a:solidFill>
                  </a:tcPr>
                </a:tc>
                <a:extLst>
                  <a:ext uri="{0D108BD9-81ED-4DB2-BD59-A6C34878D82A}">
                    <a16:rowId xmlns:a16="http://schemas.microsoft.com/office/drawing/2014/main" xmlns="" val="10000"/>
                  </a:ext>
                </a:extLst>
              </a:tr>
            </a:tbl>
          </a:graphicData>
        </a:graphic>
      </p:graphicFrame>
      <p:sp>
        <p:nvSpPr>
          <p:cNvPr id="46" name="Rettangolo 45"/>
          <p:cNvSpPr/>
          <p:nvPr/>
        </p:nvSpPr>
        <p:spPr>
          <a:xfrm rot="19472656">
            <a:off x="6210145" y="1348610"/>
            <a:ext cx="752918" cy="303224"/>
          </a:xfrm>
          <a:prstGeom prst="rect">
            <a:avLst/>
          </a:prstGeom>
          <a:solidFill>
            <a:schemeClr val="bg2"/>
          </a:solidFill>
          <a:ln w="9525">
            <a:solidFill>
              <a:srgbClr val="D52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1" u="none" strike="noStrike" kern="1200" cap="none" spc="0" normalizeH="0" baseline="0" noProof="0" dirty="0">
                <a:ln>
                  <a:noFill/>
                </a:ln>
                <a:solidFill>
                  <a:srgbClr val="D52B1E"/>
                </a:solidFill>
                <a:effectLst/>
                <a:uLnTx/>
                <a:uFillTx/>
                <a:latin typeface="Calibri" panose="020F0502020204030204"/>
                <a:ea typeface="Verdana" pitchFamily="34" charset="0"/>
                <a:cs typeface="Verdana" pitchFamily="34" charset="0"/>
              </a:rPr>
              <a:t>TO-BE</a:t>
            </a:r>
            <a:endParaRPr kumimoji="0" lang="it-IT" sz="831" b="1" i="1" u="none" strike="noStrike" kern="1200" cap="none" spc="0" normalizeH="0" baseline="0" noProof="0" dirty="0">
              <a:ln>
                <a:noFill/>
              </a:ln>
              <a:solidFill>
                <a:srgbClr val="D52B1E"/>
              </a:solidFill>
              <a:effectLst/>
              <a:uLnTx/>
              <a:uFillTx/>
              <a:latin typeface="Calibri" panose="020F0502020204030204"/>
              <a:ea typeface="Verdana" pitchFamily="34" charset="0"/>
              <a:cs typeface="Verdana" pitchFamily="34" charset="0"/>
            </a:endParaRPr>
          </a:p>
        </p:txBody>
      </p:sp>
      <p:sp>
        <p:nvSpPr>
          <p:cNvPr id="47" name="Più 46"/>
          <p:cNvSpPr>
            <a:spLocks noChangeAspect="1"/>
          </p:cNvSpPr>
          <p:nvPr/>
        </p:nvSpPr>
        <p:spPr>
          <a:xfrm>
            <a:off x="6571826" y="4559894"/>
            <a:ext cx="224094" cy="182880"/>
          </a:xfrm>
          <a:prstGeom prst="mathPl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 Box 6"/>
          <p:cNvSpPr txBox="1">
            <a:spLocks noChangeArrowheads="1"/>
          </p:cNvSpPr>
          <p:nvPr/>
        </p:nvSpPr>
        <p:spPr bwMode="auto">
          <a:xfrm>
            <a:off x="1294874" y="4592980"/>
            <a:ext cx="4628591" cy="1182516"/>
          </a:xfrm>
          <a:prstGeom prst="rect">
            <a:avLst/>
          </a:prstGeom>
          <a:solidFill>
            <a:schemeClr val="bg1"/>
          </a:solidFill>
          <a:ln w="19050">
            <a:solidFill>
              <a:schemeClr val="bg1"/>
            </a:solidFill>
            <a:miter lim="800000"/>
            <a:headEnd/>
            <a:tailEnd/>
          </a:ln>
        </p:spPr>
        <p:txBody>
          <a:bodyPr wrap="square" lIns="96661" tIns="48330" rIns="96661" bIns="48330" anchor="ctr">
            <a:spAutoFit/>
          </a:bodyPr>
          <a:lstStyle/>
          <a:p>
            <a:pPr marL="361950" marR="0" lvl="1" indent="0" algn="just" defTabSz="914400" rtl="0" eaLnBrk="1" fontAlgn="auto" latinLnBrk="0" hangingPunct="1">
              <a:lnSpc>
                <a:spcPct val="110000"/>
              </a:lnSpc>
              <a:spcBef>
                <a:spcPts val="600"/>
              </a:spcBef>
              <a:spcAft>
                <a:spcPts val="600"/>
              </a:spcAft>
              <a:buClr>
                <a:srgbClr val="00458A"/>
              </a:buClr>
              <a:buSzTx/>
              <a:buFontTx/>
              <a:buNone/>
              <a:tabLst/>
              <a:defRPr/>
            </a:pPr>
            <a:r>
              <a:rPr kumimoji="0" lang="it-IT" sz="1100" b="1" i="0" u="none" strike="noStrike" kern="1200" cap="none" spc="0" normalizeH="0" baseline="0" noProof="0" dirty="0">
                <a:ln>
                  <a:noFill/>
                </a:ln>
                <a:solidFill>
                  <a:srgbClr val="007D57"/>
                </a:solidFill>
                <a:effectLst/>
                <a:uLnTx/>
                <a:uFillTx/>
                <a:latin typeface="Calibri" panose="020F0502020204030204"/>
                <a:ea typeface="ＭＳ Ｐゴシック"/>
                <a:cs typeface="Arial" panose="020B0604020202020204" pitchFamily="34" charset="0"/>
              </a:rPr>
              <a:t>Tempi contenuti di inserimento dei dati </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sul Portale </a:t>
            </a:r>
            <a:r>
              <a:rPr kumimoji="0" lang="it-IT" sz="1100" b="0" i="0" u="none" strike="noStrike" kern="1200" cap="none" spc="0" normalizeH="0" baseline="0" noProof="0" dirty="0" err="1" smtClean="0">
                <a:ln>
                  <a:noFill/>
                </a:ln>
                <a:solidFill>
                  <a:prstClr val="black"/>
                </a:solidFill>
                <a:effectLst/>
                <a:uLnTx/>
                <a:uFillTx/>
                <a:latin typeface="Calibri" panose="020F0502020204030204"/>
                <a:ea typeface="+mn-ea"/>
                <a:cs typeface="Arial" panose="020B0604020202020204" pitchFamily="34" charset="0"/>
              </a:rPr>
              <a:t>FdG</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61950" marR="0" lvl="1" indent="0" algn="just" defTabSz="914400" rtl="0" eaLnBrk="1" fontAlgn="auto" latinLnBrk="0" hangingPunct="1">
              <a:lnSpc>
                <a:spcPct val="110000"/>
              </a:lnSpc>
              <a:spcBef>
                <a:spcPts val="0"/>
              </a:spcBef>
              <a:spcAft>
                <a:spcPts val="600"/>
              </a:spcAft>
              <a:buClr>
                <a:srgbClr val="00458A"/>
              </a:buClr>
              <a:buSzTx/>
              <a:buFontTx/>
              <a:buNone/>
              <a:tabLst/>
              <a:defRPr/>
            </a:pPr>
            <a:r>
              <a:rPr kumimoji="0" lang="it-IT" sz="1100" b="1" i="0" u="none" strike="noStrike" kern="1200" cap="none" spc="0" normalizeH="0" baseline="0" noProof="0" dirty="0">
                <a:ln>
                  <a:noFill/>
                </a:ln>
                <a:solidFill>
                  <a:srgbClr val="007D57"/>
                </a:solidFill>
                <a:effectLst/>
                <a:uLnTx/>
                <a:uFillTx/>
                <a:latin typeface="Calibri" panose="020F0502020204030204"/>
                <a:ea typeface="ＭＳ Ｐゴシック"/>
                <a:cs typeface="Arial" panose="020B0604020202020204" pitchFamily="34" charset="0"/>
              </a:rPr>
              <a:t>Tempi lunghi di riclassificazione dei dati </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di bilancio / dichiarazioni fiscali ai fini dell’inserimento dei dati sul </a:t>
            </a: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Porale</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it-IT" sz="1100" b="0" i="0" u="none" strike="noStrike" kern="1200" cap="none" spc="0" normalizeH="0" baseline="0" noProof="0" dirty="0" err="1" smtClean="0">
                <a:ln>
                  <a:noFill/>
                </a:ln>
                <a:solidFill>
                  <a:prstClr val="black"/>
                </a:solidFill>
                <a:effectLst/>
                <a:uLnTx/>
                <a:uFillTx/>
                <a:latin typeface="Calibri" panose="020F0502020204030204"/>
                <a:ea typeface="+mn-ea"/>
                <a:cs typeface="Arial" panose="020B0604020202020204" pitchFamily="34" charset="0"/>
              </a:rPr>
              <a:t>FdG</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61950" marR="0" lvl="1" indent="0" algn="just" defTabSz="914400" rtl="0" eaLnBrk="1" fontAlgn="auto" latinLnBrk="0" hangingPunct="1">
              <a:lnSpc>
                <a:spcPct val="110000"/>
              </a:lnSpc>
              <a:spcBef>
                <a:spcPts val="0"/>
              </a:spcBef>
              <a:spcAft>
                <a:spcPts val="600"/>
              </a:spcAft>
              <a:buClr>
                <a:srgbClr val="00458A"/>
              </a:buClr>
              <a:buSzTx/>
              <a:buFontTx/>
              <a:buNone/>
              <a:tabLst/>
              <a:defRPr/>
            </a:pPr>
            <a:r>
              <a:rPr kumimoji="0" lang="it-IT" sz="1100" b="1" i="0" u="none" strike="noStrike" kern="1200" cap="none" spc="0" normalizeH="0" baseline="0" noProof="0" dirty="0">
                <a:ln>
                  <a:noFill/>
                </a:ln>
                <a:solidFill>
                  <a:srgbClr val="007D57"/>
                </a:solidFill>
                <a:effectLst/>
                <a:uLnTx/>
                <a:uFillTx/>
                <a:latin typeface="Calibri" panose="020F0502020204030204"/>
                <a:ea typeface="ＭＳ Ｐゴシック"/>
                <a:cs typeface="Arial" panose="020B0604020202020204" pitchFamily="34" charset="0"/>
              </a:rPr>
              <a:t>Maggiori rischi operativi </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caso di riclassificazione errata (</a:t>
            </a:r>
            <a:r>
              <a:rPr kumimoji="0" lang="it-IT" sz="1100" b="1" i="0" u="none" strike="noStrike" kern="1200" cap="none" spc="0" normalizeH="0" baseline="0" noProof="0" dirty="0">
                <a:ln>
                  <a:noFill/>
                </a:ln>
                <a:solidFill>
                  <a:srgbClr val="007D57"/>
                </a:solidFill>
                <a:effectLst/>
                <a:uLnTx/>
                <a:uFillTx/>
                <a:latin typeface="Calibri" panose="020F0502020204030204"/>
                <a:ea typeface="ＭＳ Ｐゴシック"/>
                <a:cs typeface="Arial" panose="020B0604020202020204" pitchFamily="34" charset="0"/>
              </a:rPr>
              <a:t>rischio inefficacia</a:t>
            </a:r>
            <a:r>
              <a:rPr kumimoji="0" lang="it-IT" sz="1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a:t>
            </a:r>
            <a:endPar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9" name="Più 48"/>
          <p:cNvSpPr>
            <a:spLocks noChangeAspect="1"/>
          </p:cNvSpPr>
          <p:nvPr/>
        </p:nvSpPr>
        <p:spPr>
          <a:xfrm>
            <a:off x="1292769" y="4644453"/>
            <a:ext cx="240533" cy="182880"/>
          </a:xfrm>
          <a:prstGeom prst="mathPl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Meno 49"/>
          <p:cNvSpPr>
            <a:spLocks noChangeAspect="1"/>
          </p:cNvSpPr>
          <p:nvPr/>
        </p:nvSpPr>
        <p:spPr>
          <a:xfrm>
            <a:off x="1296983" y="4901964"/>
            <a:ext cx="240533" cy="182880"/>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Meno 50"/>
          <p:cNvSpPr>
            <a:spLocks noChangeAspect="1"/>
          </p:cNvSpPr>
          <p:nvPr/>
        </p:nvSpPr>
        <p:spPr>
          <a:xfrm>
            <a:off x="1292767" y="5341936"/>
            <a:ext cx="240533" cy="182880"/>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Meno 51"/>
          <p:cNvSpPr>
            <a:spLocks noChangeAspect="1"/>
          </p:cNvSpPr>
          <p:nvPr/>
        </p:nvSpPr>
        <p:spPr>
          <a:xfrm>
            <a:off x="6576540" y="5453861"/>
            <a:ext cx="224094" cy="182880"/>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Più 52"/>
          <p:cNvSpPr>
            <a:spLocks noChangeAspect="1"/>
          </p:cNvSpPr>
          <p:nvPr/>
        </p:nvSpPr>
        <p:spPr>
          <a:xfrm>
            <a:off x="6576540" y="5192280"/>
            <a:ext cx="224094" cy="182880"/>
          </a:xfrm>
          <a:prstGeom prst="mathPlus">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Segnaposto numero diapositiva 4"/>
          <p:cNvSpPr>
            <a:spLocks noGrp="1"/>
          </p:cNvSpPr>
          <p:nvPr>
            <p:ph type="sldNum" sz="quarter" idx="12"/>
          </p:nvPr>
        </p:nvSpPr>
        <p:spPr>
          <a:xfrm>
            <a:off x="11071081" y="6056396"/>
            <a:ext cx="888322" cy="2335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BA454-BBC9-4975-8B74-9BAEFDEC63A4}" type="slidenum">
              <a:rPr kumimoji="0" lang="it-IT" sz="1200" b="0" i="0" u="none" strike="noStrike" kern="1200" cap="none" spc="0" normalizeH="0" baseline="0" noProof="0" smtClean="0">
                <a:ln>
                  <a:noFill/>
                </a:ln>
                <a:solidFill>
                  <a:srgbClr val="007D5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it-IT" sz="1200" b="0" i="0" u="none" strike="noStrike" kern="1200" cap="none" spc="0" normalizeH="0" baseline="0" noProof="0" dirty="0">
              <a:ln>
                <a:noFill/>
              </a:ln>
              <a:solidFill>
                <a:srgbClr val="007D5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346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0087" y="365126"/>
            <a:ext cx="10445976" cy="546667"/>
          </a:xfrm>
        </p:spPr>
        <p:txBody>
          <a:bodyPr/>
          <a:lstStyle/>
          <a:p>
            <a:r>
              <a:rPr lang="it-IT" sz="3000" dirty="0"/>
              <a:t>Soluzioni informatiche per il data </a:t>
            </a:r>
            <a:r>
              <a:rPr lang="it-IT" sz="3000" dirty="0" smtClean="0"/>
              <a:t>entry: stato attuale</a:t>
            </a:r>
            <a:endParaRPr lang="it-IT" sz="3000" dirty="0"/>
          </a:p>
        </p:txBody>
      </p:sp>
      <p:sp>
        <p:nvSpPr>
          <p:cNvPr id="55" name="Segnaposto numero diapositiva 4"/>
          <p:cNvSpPr>
            <a:spLocks noGrp="1"/>
          </p:cNvSpPr>
          <p:nvPr>
            <p:ph type="sldNum" sz="quarter" idx="12"/>
          </p:nvPr>
        </p:nvSpPr>
        <p:spPr>
          <a:xfrm>
            <a:off x="11071081" y="6056396"/>
            <a:ext cx="888322" cy="2335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BA454-BBC9-4975-8B74-9BAEFDEC63A4}" type="slidenum">
              <a:rPr kumimoji="0" lang="it-IT" sz="1200" b="0" i="0" u="none" strike="noStrike" kern="1200" cap="none" spc="0" normalizeH="0" baseline="0" noProof="0" smtClean="0">
                <a:ln>
                  <a:noFill/>
                </a:ln>
                <a:solidFill>
                  <a:srgbClr val="007D5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it-IT" sz="1200" b="0" i="0" u="none" strike="noStrike" kern="1200" cap="none" spc="0" normalizeH="0" baseline="0" noProof="0" dirty="0">
              <a:ln>
                <a:noFill/>
              </a:ln>
              <a:solidFill>
                <a:srgbClr val="007D57"/>
              </a:solidFill>
              <a:effectLst/>
              <a:uLnTx/>
              <a:uFillTx/>
              <a:latin typeface="Calibri" panose="020F0502020204030204"/>
              <a:ea typeface="+mn-ea"/>
              <a:cs typeface="+mn-cs"/>
            </a:endParaRPr>
          </a:p>
        </p:txBody>
      </p:sp>
      <p:sp>
        <p:nvSpPr>
          <p:cNvPr id="29" name="CasellaDiTesto 28"/>
          <p:cNvSpPr txBox="1"/>
          <p:nvPr/>
        </p:nvSpPr>
        <p:spPr>
          <a:xfrm>
            <a:off x="4586105" y="1111752"/>
            <a:ext cx="340497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sng" strike="noStrike" kern="1200" cap="all" spc="0" normalizeH="0" baseline="0" noProof="0" dirty="0">
                <a:ln>
                  <a:noFill/>
                </a:ln>
                <a:solidFill>
                  <a:srgbClr val="007D57"/>
                </a:solidFill>
                <a:effectLst/>
                <a:uLnTx/>
                <a:uFillTx/>
                <a:latin typeface="Calibri" panose="020F0502020204030204"/>
                <a:ea typeface="+mn-ea"/>
                <a:cs typeface="+mn-cs"/>
              </a:rPr>
              <a:t>acquisizione automatica dei dati</a:t>
            </a:r>
          </a:p>
        </p:txBody>
      </p:sp>
      <p:grpSp>
        <p:nvGrpSpPr>
          <p:cNvPr id="30" name="Gruppo 29"/>
          <p:cNvGrpSpPr/>
          <p:nvPr/>
        </p:nvGrpSpPr>
        <p:grpSpPr>
          <a:xfrm>
            <a:off x="2461921" y="1526039"/>
            <a:ext cx="8091790" cy="1492971"/>
            <a:chOff x="581192" y="1005111"/>
            <a:chExt cx="8091790" cy="1492971"/>
          </a:xfrm>
        </p:grpSpPr>
        <p:grpSp>
          <p:nvGrpSpPr>
            <p:cNvPr id="31" name="Gruppo 30"/>
            <p:cNvGrpSpPr/>
            <p:nvPr/>
          </p:nvGrpSpPr>
          <p:grpSpPr>
            <a:xfrm>
              <a:off x="581192" y="1005111"/>
              <a:ext cx="8091790" cy="1492971"/>
              <a:chOff x="581192" y="1124744"/>
              <a:chExt cx="8091790" cy="1492971"/>
            </a:xfrm>
          </p:grpSpPr>
          <p:sp>
            <p:nvSpPr>
              <p:cNvPr id="33" name="Rettangolo arrotondato 32"/>
              <p:cNvSpPr/>
              <p:nvPr/>
            </p:nvSpPr>
            <p:spPr>
              <a:xfrm>
                <a:off x="581192" y="1124744"/>
                <a:ext cx="8091790" cy="1492971"/>
              </a:xfrm>
              <a:prstGeom prst="roundRect">
                <a:avLst/>
              </a:prstGeom>
              <a:noFill/>
              <a:ln w="22225" cap="rnd" cmpd="sng" algn="ctr">
                <a:solidFill>
                  <a:srgbClr val="007D5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ttangolo arrotondato 34"/>
              <p:cNvSpPr/>
              <p:nvPr/>
            </p:nvSpPr>
            <p:spPr>
              <a:xfrm>
                <a:off x="4807074" y="1211264"/>
                <a:ext cx="2301519" cy="851468"/>
              </a:xfrm>
              <a:prstGeom prst="roundRect">
                <a:avLst/>
              </a:prstGeom>
              <a:solidFill>
                <a:srgbClr val="007D57">
                  <a:alpha val="5000"/>
                </a:srgbClr>
              </a:solidFill>
              <a:ln w="22225" cap="rnd" cmpd="sng" algn="ctr">
                <a:solidFill>
                  <a:srgbClr val="007D5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7D57"/>
                    </a:solidFill>
                    <a:effectLst/>
                    <a:uLnTx/>
                    <a:uFillTx/>
                    <a:latin typeface="Calibri" panose="020F0502020204030204"/>
                    <a:ea typeface="+mn-ea"/>
                    <a:cs typeface="+mn-cs"/>
                  </a:rPr>
                  <a:t>Agenzia delle entrate</a:t>
                </a:r>
              </a:p>
            </p:txBody>
          </p:sp>
          <p:sp>
            <p:nvSpPr>
              <p:cNvPr id="42" name="Freccia a destra 41"/>
              <p:cNvSpPr/>
              <p:nvPr/>
            </p:nvSpPr>
            <p:spPr>
              <a:xfrm>
                <a:off x="3703712" y="1525807"/>
                <a:ext cx="868288" cy="213492"/>
              </a:xfrm>
              <a:prstGeom prst="rightArrow">
                <a:avLst/>
              </a:prstGeom>
              <a:solidFill>
                <a:srgbClr val="007D57">
                  <a:alpha val="40000"/>
                </a:srgbClr>
              </a:solidFill>
              <a:ln w="22225" cap="rnd" cmpd="sng" algn="ctr">
                <a:solidFill>
                  <a:srgbClr val="007D5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CasellaDiTesto 42"/>
              <p:cNvSpPr txBox="1"/>
              <p:nvPr/>
            </p:nvSpPr>
            <p:spPr>
              <a:xfrm>
                <a:off x="624558" y="2125272"/>
                <a:ext cx="6746229" cy="4308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rPr>
                  <a:t>Attraverso l’inserimento del C.F. del beneficiario, i dati sono messi a disposizione sul </a:t>
                </a:r>
                <a:r>
                  <a:rPr kumimoji="0" lang="it-IT" sz="1100" b="1" i="1"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rPr>
                  <a:t>Portale </a:t>
                </a:r>
                <a:r>
                  <a:rPr kumimoji="0" lang="it-IT" sz="1100" b="1" i="1" u="none" strike="noStrike" kern="0" cap="none" spc="0" normalizeH="0" baseline="0" noProof="0" dirty="0" err="1">
                    <a:ln>
                      <a:noFill/>
                    </a:ln>
                    <a:solidFill>
                      <a:srgbClr val="007D57"/>
                    </a:solidFill>
                    <a:effectLst/>
                    <a:uLnTx/>
                    <a:uFillTx/>
                    <a:latin typeface="Calibri" panose="020F0502020204030204"/>
                    <a:ea typeface="+mn-ea"/>
                    <a:cs typeface="Arial" panose="020B0604020202020204" pitchFamily="34" charset="0"/>
                  </a:rPr>
                  <a:t>FdG</a:t>
                </a:r>
                <a:r>
                  <a:rPr kumimoji="0" lang="it-IT" sz="1100" b="1" i="0"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rPr>
                  <a:t>. Sono previsti due «scarichi dati» al giorno.</a:t>
                </a:r>
              </a:p>
            </p:txBody>
          </p:sp>
        </p:grpSp>
        <p:sp>
          <p:nvSpPr>
            <p:cNvPr id="32" name="Ovale 31"/>
            <p:cNvSpPr/>
            <p:nvPr/>
          </p:nvSpPr>
          <p:spPr>
            <a:xfrm>
              <a:off x="7308304" y="1233693"/>
              <a:ext cx="1281035" cy="1057559"/>
            </a:xfrm>
            <a:prstGeom prst="ellipse">
              <a:avLst/>
            </a:prstGeom>
            <a:noFill/>
            <a:ln w="28575" cap="rnd" cmpd="sng" algn="ctr">
              <a:solidFill>
                <a:srgbClr val="D52B1E"/>
              </a:solidFill>
              <a:prstDash val="dash"/>
            </a:ln>
            <a:effectLst>
              <a:outerShdw blurRad="50800" dist="38100" dir="5400000" algn="t" rotWithShape="0">
                <a:prstClr val="black">
                  <a:alpha val="40000"/>
                </a:prstClr>
              </a:outerShdw>
            </a:effectLst>
          </p:spPr>
          <p:txBody>
            <a:bodyPr rtlCol="0" anchor="ctr">
              <a:scene3d>
                <a:camera prst="orthographicFront">
                  <a:rot lat="1200000" lon="0" rev="9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1" u="none" strike="noStrike" kern="0" cap="none" spc="0" normalizeH="0" baseline="0" noProof="0" dirty="0">
                  <a:ln>
                    <a:noFill/>
                  </a:ln>
                  <a:solidFill>
                    <a:srgbClr val="D52B1E"/>
                  </a:solidFill>
                  <a:effectLst/>
                  <a:uLnTx/>
                  <a:uFillTx/>
                  <a:latin typeface="Calibri" panose="020F0502020204030204"/>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50" b="1" i="1" u="none" strike="noStrike" kern="0" cap="none" spc="0" normalizeH="0" baseline="0" noProof="0" dirty="0">
                  <a:ln>
                    <a:noFill/>
                  </a:ln>
                  <a:solidFill>
                    <a:srgbClr val="D52B1E"/>
                  </a:solidFill>
                  <a:effectLst/>
                  <a:uLnTx/>
                  <a:uFillTx/>
                  <a:latin typeface="Calibri" panose="020F0502020204030204"/>
                  <a:ea typeface="+mn-ea"/>
                  <a:cs typeface="+mn-cs"/>
                </a:rPr>
                <a:t>operazioni Fondo</a:t>
              </a:r>
            </a:p>
          </p:txBody>
        </p:sp>
      </p:grpSp>
      <p:grpSp>
        <p:nvGrpSpPr>
          <p:cNvPr id="46" name="Gruppo 45"/>
          <p:cNvGrpSpPr/>
          <p:nvPr/>
        </p:nvGrpSpPr>
        <p:grpSpPr>
          <a:xfrm>
            <a:off x="2462262" y="3216522"/>
            <a:ext cx="8095263" cy="1198806"/>
            <a:chOff x="577719" y="2820169"/>
            <a:chExt cx="8095263" cy="1198806"/>
          </a:xfrm>
        </p:grpSpPr>
        <p:sp>
          <p:nvSpPr>
            <p:cNvPr id="47" name="Rettangolo arrotondato 46"/>
            <p:cNvSpPr/>
            <p:nvPr/>
          </p:nvSpPr>
          <p:spPr>
            <a:xfrm>
              <a:off x="577719" y="2820169"/>
              <a:ext cx="8095263" cy="1198806"/>
            </a:xfrm>
            <a:prstGeom prst="roundRect">
              <a:avLst/>
            </a:prstGeom>
            <a:noFill/>
            <a:ln w="22225" cap="rnd" cmpd="sng" algn="ctr">
              <a:solidFill>
                <a:srgbClr val="969FA7">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8" name="Rettangolo arrotondato 47"/>
            <p:cNvSpPr/>
            <p:nvPr/>
          </p:nvSpPr>
          <p:spPr>
            <a:xfrm>
              <a:off x="4807075" y="2906688"/>
              <a:ext cx="2376264" cy="547835"/>
            </a:xfrm>
            <a:prstGeom prst="roundRect">
              <a:avLst/>
            </a:prstGeom>
            <a:solidFill>
              <a:srgbClr val="007D57">
                <a:alpha val="5000"/>
              </a:srgbClr>
            </a:solidFill>
            <a:ln w="22225" cap="rnd" cmpd="sng" algn="ctr">
              <a:solidFill>
                <a:srgbClr val="007D5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err="1">
                  <a:ln>
                    <a:noFill/>
                  </a:ln>
                  <a:solidFill>
                    <a:srgbClr val="007D57"/>
                  </a:solidFill>
                  <a:effectLst/>
                  <a:uLnTx/>
                  <a:uFillTx/>
                  <a:latin typeface="Calibri" panose="020F0502020204030204"/>
                  <a:ea typeface="+mn-ea"/>
                  <a:cs typeface="Arial" panose="020B0604020202020204" pitchFamily="34" charset="0"/>
                </a:rPr>
                <a:t>Infocamere</a:t>
              </a:r>
              <a:endParaRPr kumimoji="0" lang="it-IT" sz="1400" b="1" i="0"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endParaRPr>
            </a:p>
          </p:txBody>
        </p:sp>
        <p:sp>
          <p:nvSpPr>
            <p:cNvPr id="49" name="Rettangolo arrotondato 48"/>
            <p:cNvSpPr/>
            <p:nvPr/>
          </p:nvSpPr>
          <p:spPr>
            <a:xfrm>
              <a:off x="670577" y="2906687"/>
              <a:ext cx="2837854" cy="547833"/>
            </a:xfrm>
            <a:prstGeom prst="roundRect">
              <a:avLst/>
            </a:prstGeom>
            <a:solidFill>
              <a:srgbClr val="007D57"/>
            </a:solidFill>
            <a:ln w="22225"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Società di </a:t>
              </a:r>
              <a:r>
                <a:rPr kumimoji="0" lang="it-IT" sz="1400" b="1" i="0" u="none" strike="noStrike" kern="0" cap="none" spc="0" normalizeH="0" baseline="0" noProof="0" dirty="0" smtClean="0">
                  <a:ln>
                    <a:noFill/>
                  </a:ln>
                  <a:solidFill>
                    <a:prstClr val="white"/>
                  </a:solidFill>
                  <a:effectLst/>
                  <a:uLnTx/>
                  <a:uFillTx/>
                  <a:latin typeface="Calibri" panose="020F0502020204030204"/>
                  <a:ea typeface="+mn-ea"/>
                  <a:cs typeface="Arial" panose="020B0604020202020204" pitchFamily="34" charset="0"/>
                </a:rPr>
                <a:t>capitali</a:t>
              </a:r>
              <a:endParaRPr kumimoji="0" lang="it-IT" sz="14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0" name="CasellaDiTesto 49"/>
            <p:cNvSpPr txBox="1"/>
            <p:nvPr/>
          </p:nvSpPr>
          <p:spPr>
            <a:xfrm>
              <a:off x="621086" y="3526531"/>
              <a:ext cx="6749590" cy="4308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rPr>
                <a:t>Attraverso l’inserimento del C.F. del beneficiario, i dati sono messi a disposizione sul </a:t>
              </a:r>
              <a:r>
                <a:rPr kumimoji="0" lang="it-IT" sz="1100" b="1" i="1"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rPr>
                <a:t>Portale </a:t>
              </a:r>
              <a:r>
                <a:rPr kumimoji="0" lang="it-IT" sz="1100" b="1" i="1" u="none" strike="noStrike" kern="0" cap="none" spc="0" normalizeH="0" baseline="0" noProof="0" dirty="0" err="1">
                  <a:ln>
                    <a:noFill/>
                  </a:ln>
                  <a:solidFill>
                    <a:srgbClr val="007D57"/>
                  </a:solidFill>
                  <a:effectLst/>
                  <a:uLnTx/>
                  <a:uFillTx/>
                  <a:latin typeface="Calibri" panose="020F0502020204030204"/>
                  <a:ea typeface="+mn-ea"/>
                  <a:cs typeface="Arial" panose="020B0604020202020204" pitchFamily="34" charset="0"/>
                </a:rPr>
                <a:t>FdG</a:t>
              </a:r>
              <a:r>
                <a:rPr kumimoji="0" lang="it-IT" sz="1100" b="1" i="0"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rPr>
                <a:t> in modalità </a:t>
              </a:r>
              <a:r>
                <a:rPr kumimoji="0" lang="it-IT" sz="1100" b="1" i="1"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rPr>
                <a:t>web service </a:t>
              </a:r>
              <a:r>
                <a:rPr kumimoji="0" lang="it-IT" sz="1100" b="1" i="0"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rPr>
                <a:t>e, dunque, in tempo reale.</a:t>
              </a:r>
            </a:p>
          </p:txBody>
        </p:sp>
        <p:sp>
          <p:nvSpPr>
            <p:cNvPr id="51" name="Freccia a destra 50"/>
            <p:cNvSpPr/>
            <p:nvPr/>
          </p:nvSpPr>
          <p:spPr>
            <a:xfrm>
              <a:off x="3703712" y="3073199"/>
              <a:ext cx="868288" cy="235681"/>
            </a:xfrm>
            <a:prstGeom prst="rightArrow">
              <a:avLst/>
            </a:prstGeom>
            <a:solidFill>
              <a:srgbClr val="007D57">
                <a:alpha val="40000"/>
              </a:srgbClr>
            </a:solidFill>
            <a:ln w="22225" cap="rnd" cmpd="sng" algn="ctr">
              <a:solidFill>
                <a:srgbClr val="007D5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 name="Ovale 51"/>
            <p:cNvSpPr/>
            <p:nvPr/>
          </p:nvSpPr>
          <p:spPr>
            <a:xfrm>
              <a:off x="7308304" y="2885542"/>
              <a:ext cx="1281035" cy="1057559"/>
            </a:xfrm>
            <a:prstGeom prst="ellipse">
              <a:avLst/>
            </a:prstGeom>
            <a:noFill/>
            <a:ln w="28575" cap="rnd" cmpd="sng" algn="ctr">
              <a:solidFill>
                <a:srgbClr val="D52B1E"/>
              </a:solidFill>
              <a:prstDash val="dash"/>
            </a:ln>
            <a:effectLst>
              <a:outerShdw blurRad="50800" dist="38100" dir="5400000" algn="t" rotWithShape="0">
                <a:prstClr val="black">
                  <a:alpha val="40000"/>
                </a:prstClr>
              </a:outerShdw>
            </a:effectLst>
          </p:spPr>
          <p:txBody>
            <a:bodyPr rtlCol="0" anchor="ctr">
              <a:scene3d>
                <a:camera prst="orthographicFront">
                  <a:rot lat="1200000" lon="0" rev="9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1" u="none" strike="noStrike" kern="0" cap="none" spc="0" normalizeH="0" baseline="0" noProof="0" dirty="0">
                  <a:ln>
                    <a:noFill/>
                  </a:ln>
                  <a:solidFill>
                    <a:srgbClr val="D52B1E"/>
                  </a:solidFill>
                  <a:effectLst/>
                  <a:uLnTx/>
                  <a:uFillTx/>
                  <a:latin typeface="Calibri" panose="020F0502020204030204"/>
                  <a:ea typeface="+mn-ea"/>
                  <a:cs typeface="Arial" panose="020B0604020202020204" pitchFamily="34" charset="0"/>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1" u="none" strike="noStrike" kern="0" cap="none" spc="0" normalizeH="0" baseline="0" noProof="0" dirty="0">
                  <a:ln>
                    <a:noFill/>
                  </a:ln>
                  <a:solidFill>
                    <a:srgbClr val="D52B1E"/>
                  </a:solidFill>
                  <a:effectLst/>
                  <a:uLnTx/>
                  <a:uFillTx/>
                  <a:latin typeface="Calibri" panose="020F0502020204030204"/>
                  <a:ea typeface="+mn-ea"/>
                  <a:cs typeface="Arial" panose="020B0604020202020204" pitchFamily="34" charset="0"/>
                </a:rPr>
                <a:t>operazioni Fondo</a:t>
              </a:r>
            </a:p>
          </p:txBody>
        </p:sp>
      </p:grpSp>
      <p:sp>
        <p:nvSpPr>
          <p:cNvPr id="53" name="CasellaDiTesto 52"/>
          <p:cNvSpPr txBox="1"/>
          <p:nvPr/>
        </p:nvSpPr>
        <p:spPr>
          <a:xfrm>
            <a:off x="3913701" y="4599745"/>
            <a:ext cx="50780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sng" strike="noStrike" kern="1200" cap="all" spc="0" normalizeH="0" baseline="0" noProof="0" dirty="0">
                <a:ln>
                  <a:noFill/>
                </a:ln>
                <a:solidFill>
                  <a:srgbClr val="007D57"/>
                </a:solidFill>
                <a:effectLst/>
                <a:uLnTx/>
                <a:uFillTx/>
                <a:latin typeface="Calibri" panose="020F0502020204030204"/>
                <a:ea typeface="+mn-ea"/>
                <a:cs typeface="+mn-cs"/>
              </a:rPr>
              <a:t>Inserimento a carico del beneficiario/richiedente</a:t>
            </a:r>
          </a:p>
        </p:txBody>
      </p:sp>
      <p:grpSp>
        <p:nvGrpSpPr>
          <p:cNvPr id="71" name="Gruppo 70"/>
          <p:cNvGrpSpPr/>
          <p:nvPr/>
        </p:nvGrpSpPr>
        <p:grpSpPr>
          <a:xfrm>
            <a:off x="2467796" y="4918870"/>
            <a:ext cx="8095264" cy="1057559"/>
            <a:chOff x="577719" y="4240350"/>
            <a:chExt cx="8095264" cy="1057559"/>
          </a:xfrm>
        </p:grpSpPr>
        <p:sp>
          <p:nvSpPr>
            <p:cNvPr id="72" name="Rettangolo arrotondato 71"/>
            <p:cNvSpPr/>
            <p:nvPr/>
          </p:nvSpPr>
          <p:spPr>
            <a:xfrm>
              <a:off x="577719" y="4296564"/>
              <a:ext cx="8095264" cy="935122"/>
            </a:xfrm>
            <a:prstGeom prst="roundRect">
              <a:avLst/>
            </a:prstGeom>
            <a:noFill/>
            <a:ln w="22225" cap="rnd" cmpd="sng" algn="ctr">
              <a:solidFill>
                <a:srgbClr val="969FA7">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3" name="Rettangolo arrotondato 72"/>
            <p:cNvSpPr/>
            <p:nvPr/>
          </p:nvSpPr>
          <p:spPr>
            <a:xfrm>
              <a:off x="670576" y="4522837"/>
              <a:ext cx="2837855" cy="464216"/>
            </a:xfrm>
            <a:prstGeom prst="roundRect">
              <a:avLst/>
            </a:prstGeom>
            <a:solidFill>
              <a:srgbClr val="007D57"/>
            </a:solidFill>
            <a:ln w="22225"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Società di </a:t>
              </a:r>
              <a:r>
                <a:rPr kumimoji="0" lang="it-IT" sz="1400" b="1" i="0" u="none" strike="noStrike" kern="0" cap="none" spc="0" normalizeH="0" baseline="0" noProof="0" dirty="0" smtClean="0">
                  <a:ln>
                    <a:noFill/>
                  </a:ln>
                  <a:solidFill>
                    <a:prstClr val="white"/>
                  </a:solidFill>
                  <a:effectLst/>
                  <a:uLnTx/>
                  <a:uFillTx/>
                  <a:latin typeface="Calibri" panose="020F0502020204030204"/>
                  <a:ea typeface="+mn-ea"/>
                  <a:cs typeface="Arial" panose="020B0604020202020204" pitchFamily="34" charset="0"/>
                </a:rPr>
                <a:t>persone e ditte individuali </a:t>
              </a:r>
              <a:r>
                <a:rPr kumimoji="0" lang="it-IT" sz="14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in contabilità ordinaria </a:t>
              </a:r>
            </a:p>
          </p:txBody>
        </p:sp>
        <p:sp>
          <p:nvSpPr>
            <p:cNvPr id="74" name="Freccia a destra 73"/>
            <p:cNvSpPr/>
            <p:nvPr/>
          </p:nvSpPr>
          <p:spPr>
            <a:xfrm>
              <a:off x="3619966" y="4647803"/>
              <a:ext cx="432910" cy="207052"/>
            </a:xfrm>
            <a:prstGeom prst="rightArrow">
              <a:avLst/>
            </a:prstGeom>
            <a:solidFill>
              <a:srgbClr val="007D57">
                <a:alpha val="40000"/>
              </a:srgbClr>
            </a:solidFill>
            <a:ln w="22225" cap="rnd" cmpd="sng" algn="ctr">
              <a:solidFill>
                <a:srgbClr val="007D5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5" name="CasellaDiTesto 74"/>
            <p:cNvSpPr txBox="1"/>
            <p:nvPr/>
          </p:nvSpPr>
          <p:spPr>
            <a:xfrm>
              <a:off x="4139953" y="4437112"/>
              <a:ext cx="3043386" cy="669414"/>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rPr>
                <a:t>Inserimento manuale dei dati del c.d. «</a:t>
              </a:r>
              <a:r>
                <a:rPr kumimoji="0" lang="it-IT" sz="1200" b="1" i="1"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rPr>
                <a:t>bilancino</a:t>
              </a:r>
              <a:r>
                <a:rPr kumimoji="0" lang="it-IT" sz="1200" b="1" i="0" u="none" strike="noStrike" kern="0" cap="none" spc="0" normalizeH="0" baseline="0" noProof="0" dirty="0">
                  <a:ln>
                    <a:noFill/>
                  </a:ln>
                  <a:solidFill>
                    <a:srgbClr val="007D57"/>
                  </a:solidFill>
                  <a:effectLst/>
                  <a:uLnTx/>
                  <a:uFillTx/>
                  <a:latin typeface="Calibri" panose="020F0502020204030204"/>
                  <a:ea typeface="+mn-ea"/>
                  <a:cs typeface="Arial" panose="020B0604020202020204" pitchFamily="34" charset="0"/>
                </a:rPr>
                <a:t>» a carico del beneficiario o del richiedente</a:t>
              </a:r>
            </a:p>
          </p:txBody>
        </p:sp>
        <p:sp>
          <p:nvSpPr>
            <p:cNvPr id="76" name="Ovale 75"/>
            <p:cNvSpPr/>
            <p:nvPr/>
          </p:nvSpPr>
          <p:spPr>
            <a:xfrm>
              <a:off x="7308304" y="4240350"/>
              <a:ext cx="1281035" cy="1057559"/>
            </a:xfrm>
            <a:prstGeom prst="ellipse">
              <a:avLst/>
            </a:prstGeom>
            <a:noFill/>
            <a:ln w="28575" cap="rnd" cmpd="sng" algn="ctr">
              <a:solidFill>
                <a:srgbClr val="D52B1E"/>
              </a:solidFill>
              <a:prstDash val="dash"/>
            </a:ln>
            <a:effectLst>
              <a:outerShdw blurRad="50800" dist="38100" dir="5400000" algn="t" rotWithShape="0">
                <a:prstClr val="black">
                  <a:alpha val="40000"/>
                </a:prstClr>
              </a:outerShdw>
            </a:effectLst>
          </p:spPr>
          <p:txBody>
            <a:bodyPr rtlCol="0" anchor="ctr">
              <a:scene3d>
                <a:camera prst="orthographicFront">
                  <a:rot lat="1200000" lon="0" rev="9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1" u="none" strike="noStrike" kern="0" cap="none" spc="0" normalizeH="0" baseline="0" noProof="0" dirty="0">
                  <a:ln>
                    <a:noFill/>
                  </a:ln>
                  <a:solidFill>
                    <a:srgbClr val="D52B1E"/>
                  </a:solidFill>
                  <a:effectLst/>
                  <a:uLnTx/>
                  <a:uFillTx/>
                  <a:latin typeface="Calibri" panose="020F0502020204030204"/>
                  <a:ea typeface="+mn-ea"/>
                  <a:cs typeface="Arial" panose="020B0604020202020204" pitchFamily="34" charset="0"/>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1" u="none" strike="noStrike" kern="0" cap="none" spc="0" normalizeH="0" baseline="0" noProof="0" dirty="0">
                  <a:ln>
                    <a:noFill/>
                  </a:ln>
                  <a:solidFill>
                    <a:srgbClr val="D52B1E"/>
                  </a:solidFill>
                  <a:effectLst/>
                  <a:uLnTx/>
                  <a:uFillTx/>
                  <a:latin typeface="Calibri" panose="020F0502020204030204"/>
                  <a:ea typeface="+mn-ea"/>
                  <a:cs typeface="Arial" panose="020B0604020202020204" pitchFamily="34" charset="0"/>
                </a:rPr>
                <a:t>operazioni Fondo</a:t>
              </a:r>
            </a:p>
          </p:txBody>
        </p:sp>
      </p:grpSp>
      <p:sp>
        <p:nvSpPr>
          <p:cNvPr id="34" name="Rettangolo arrotondato 33"/>
          <p:cNvSpPr/>
          <p:nvPr/>
        </p:nvSpPr>
        <p:spPr>
          <a:xfrm>
            <a:off x="2560653" y="1699449"/>
            <a:ext cx="2837855" cy="672064"/>
          </a:xfrm>
          <a:prstGeom prst="roundRect">
            <a:avLst/>
          </a:prstGeom>
          <a:solidFill>
            <a:srgbClr val="007D57"/>
          </a:solidFill>
          <a:ln w="22225"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Società di persone </a:t>
            </a:r>
            <a:r>
              <a:rPr kumimoji="0" lang="it-IT" sz="1400" b="1" i="0" u="none" strike="noStrike" kern="0" cap="none" spc="0" normalizeH="0" baseline="0" noProof="0" dirty="0" smtClean="0">
                <a:ln>
                  <a:noFill/>
                </a:ln>
                <a:solidFill>
                  <a:prstClr val="white"/>
                </a:solidFill>
                <a:effectLst/>
                <a:uLnTx/>
                <a:uFillTx/>
                <a:latin typeface="Calibri" panose="020F0502020204030204"/>
                <a:ea typeface="+mn-ea"/>
                <a:cs typeface="Arial" panose="020B0604020202020204" pitchFamily="34" charset="0"/>
              </a:rPr>
              <a:t>e ditte individuali in </a:t>
            </a:r>
            <a:r>
              <a:rPr kumimoji="0" lang="it-IT" sz="14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contabilità </a:t>
            </a:r>
            <a:r>
              <a:rPr kumimoji="0" lang="it-IT" sz="1400" b="1" i="0" u="none" strike="noStrike" kern="0" cap="none" spc="0" normalizeH="0" baseline="0" noProof="0" dirty="0" smtClean="0">
                <a:ln>
                  <a:noFill/>
                </a:ln>
                <a:solidFill>
                  <a:prstClr val="white"/>
                </a:solidFill>
                <a:effectLst/>
                <a:uLnTx/>
                <a:uFillTx/>
                <a:latin typeface="Calibri" panose="020F0502020204030204"/>
                <a:ea typeface="+mn-ea"/>
                <a:cs typeface="Arial" panose="020B0604020202020204" pitchFamily="34" charset="0"/>
              </a:rPr>
              <a:t>semplificata </a:t>
            </a:r>
            <a:endParaRPr kumimoji="0" lang="it-IT" sz="14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01900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000" dirty="0" smtClean="0"/>
              <a:t>Soluzioni informatiche per il data entry: ulteriori semplificazioni</a:t>
            </a:r>
            <a:r>
              <a:rPr lang="it-IT" dirty="0"/>
              <a:t/>
            </a:r>
            <a:br>
              <a:rPr lang="it-IT" dirty="0"/>
            </a:br>
            <a:endParaRPr lang="it-IT" dirty="0"/>
          </a:p>
        </p:txBody>
      </p:sp>
      <p:sp>
        <p:nvSpPr>
          <p:cNvPr id="55" name="Segnaposto numero diapositiva 4"/>
          <p:cNvSpPr>
            <a:spLocks noGrp="1"/>
          </p:cNvSpPr>
          <p:nvPr>
            <p:ph type="sldNum" sz="quarter" idx="12"/>
          </p:nvPr>
        </p:nvSpPr>
        <p:spPr>
          <a:xfrm>
            <a:off x="11071081" y="6056396"/>
            <a:ext cx="888322" cy="2335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BA454-BBC9-4975-8B74-9BAEFDEC63A4}" type="slidenum">
              <a:rPr kumimoji="0" lang="it-IT" sz="1200" b="0" i="0" u="none" strike="noStrike" kern="1200" cap="none" spc="0" normalizeH="0" baseline="0" noProof="0" smtClean="0">
                <a:ln>
                  <a:noFill/>
                </a:ln>
                <a:solidFill>
                  <a:srgbClr val="007D5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dirty="0">
              <a:ln>
                <a:noFill/>
              </a:ln>
              <a:solidFill>
                <a:srgbClr val="007D57"/>
              </a:solidFill>
              <a:effectLst/>
              <a:uLnTx/>
              <a:uFillTx/>
              <a:latin typeface="Calibri" panose="020F0502020204030204"/>
              <a:ea typeface="+mn-ea"/>
              <a:cs typeface="+mn-cs"/>
            </a:endParaRPr>
          </a:p>
        </p:txBody>
      </p:sp>
      <p:sp>
        <p:nvSpPr>
          <p:cNvPr id="34" name="Rettangolo 33"/>
          <p:cNvSpPr/>
          <p:nvPr/>
        </p:nvSpPr>
        <p:spPr>
          <a:xfrm>
            <a:off x="1230087" y="1238640"/>
            <a:ext cx="10445976" cy="65248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Al fine di </a:t>
            </a:r>
            <a:r>
              <a:rPr kumimoji="0" lang="it-IT" sz="1400" b="1" i="0" u="none" strike="noStrike" kern="1200" cap="none" spc="0" normalizeH="0" baseline="0" noProof="0" dirty="0">
                <a:ln>
                  <a:noFill/>
                </a:ln>
                <a:solidFill>
                  <a:srgbClr val="007D57"/>
                </a:solidFill>
                <a:effectLst/>
                <a:uLnTx/>
                <a:uFillTx/>
                <a:latin typeface="Calibri" panose="020F0502020204030204"/>
                <a:ea typeface="+mn-ea"/>
                <a:cs typeface="+mn-cs"/>
              </a:rPr>
              <a:t>semplificare</a:t>
            </a:r>
            <a:r>
              <a:rPr kumimoji="0" lang="it-IT" sz="1400" b="1" i="0" u="none" strike="noStrike" kern="1200" cap="none" spc="0" normalizeH="0" baseline="0" noProof="0" dirty="0">
                <a:ln>
                  <a:noFill/>
                </a:ln>
                <a:solidFill>
                  <a:srgbClr val="818A8F"/>
                </a:solidFill>
                <a:effectLst/>
                <a:uLnTx/>
                <a:uFillTx/>
                <a:latin typeface="Calibri" panose="020F0502020204030204"/>
                <a:ea typeface="+mn-ea"/>
                <a:cs typeface="+mn-cs"/>
              </a:rPr>
              <a:t>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ulteriormente le procedure di accesso alla garanzia </a:t>
            </a:r>
            <a:r>
              <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sono state implementate o sono in fase di studio/implementazione ulteriori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soluzioni tecniche con l’obiettivo di </a:t>
            </a:r>
            <a:r>
              <a:rPr kumimoji="0" lang="it-IT" sz="1400" b="1" i="0" u="none" strike="noStrike" kern="1200" cap="none" spc="0" normalizeH="0" baseline="0" noProof="0" dirty="0">
                <a:ln>
                  <a:noFill/>
                </a:ln>
                <a:solidFill>
                  <a:srgbClr val="007D57"/>
                </a:solidFill>
                <a:effectLst/>
                <a:uLnTx/>
                <a:uFillTx/>
                <a:latin typeface="Calibri" panose="020F0502020204030204"/>
                <a:ea typeface="+mn-ea"/>
                <a:cs typeface="+mn-cs"/>
              </a:rPr>
              <a:t>ridurre, al minimo, gli adempimenti amministrativi in capo a imprese e richiedenti</a:t>
            </a:r>
            <a:r>
              <a:rPr kumimoji="0" lang="it-IT" sz="1400" b="0" i="0" u="none" strike="noStrike" kern="1200" cap="none" spc="0" normalizeH="0" baseline="0" noProof="0" dirty="0">
                <a:ln>
                  <a:noFill/>
                </a:ln>
                <a:solidFill>
                  <a:srgbClr val="818A8F"/>
                </a:solidFill>
                <a:effectLst/>
                <a:uLnTx/>
                <a:uFillTx/>
                <a:latin typeface="Calibri" panose="020F0502020204030204"/>
                <a:ea typeface="+mn-ea"/>
                <a:cs typeface="+mn-cs"/>
              </a:rPr>
              <a:t>.</a:t>
            </a:r>
          </a:p>
        </p:txBody>
      </p:sp>
      <p:sp>
        <p:nvSpPr>
          <p:cNvPr id="18" name="Rettangolo arrotondato 17"/>
          <p:cNvSpPr/>
          <p:nvPr/>
        </p:nvSpPr>
        <p:spPr>
          <a:xfrm>
            <a:off x="2029437" y="5352248"/>
            <a:ext cx="2725072" cy="596868"/>
          </a:xfrm>
          <a:prstGeom prst="roundRect">
            <a:avLst/>
          </a:prstGeom>
          <a:solidFill>
            <a:srgbClr val="007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prstClr val="white"/>
                </a:solidFill>
                <a:latin typeface="Calibri" panose="020F0502020204030204"/>
                <a:cs typeface="Arial" panose="020B0604020202020204" pitchFamily="34" charset="0"/>
              </a:rPr>
              <a:t>Dati </a:t>
            </a:r>
            <a:r>
              <a:rPr lang="it-IT" sz="1200" b="1" dirty="0" err="1">
                <a:solidFill>
                  <a:prstClr val="white"/>
                </a:solidFill>
                <a:latin typeface="Calibri" panose="020F0502020204030204"/>
                <a:cs typeface="Arial" panose="020B0604020202020204" pitchFamily="34" charset="0"/>
              </a:rPr>
              <a:t>andamentali</a:t>
            </a:r>
            <a:r>
              <a:rPr lang="it-IT" sz="1200" b="1" dirty="0">
                <a:solidFill>
                  <a:prstClr val="white"/>
                </a:solidFill>
                <a:latin typeface="Calibri" panose="020F0502020204030204"/>
                <a:cs typeface="Arial" panose="020B0604020202020204" pitchFamily="34" charset="0"/>
              </a:rPr>
              <a:t> da Centrale Rischi</a:t>
            </a:r>
          </a:p>
        </p:txBody>
      </p:sp>
      <p:grpSp>
        <p:nvGrpSpPr>
          <p:cNvPr id="27" name="Gruppo 26"/>
          <p:cNvGrpSpPr/>
          <p:nvPr/>
        </p:nvGrpSpPr>
        <p:grpSpPr>
          <a:xfrm>
            <a:off x="2029437" y="2301027"/>
            <a:ext cx="8762352" cy="952530"/>
            <a:chOff x="971600" y="2390682"/>
            <a:chExt cx="7014067" cy="1062463"/>
          </a:xfrm>
        </p:grpSpPr>
        <p:sp>
          <p:nvSpPr>
            <p:cNvPr id="28" name="Rettangolo arrotondato 27"/>
            <p:cNvSpPr/>
            <p:nvPr/>
          </p:nvSpPr>
          <p:spPr>
            <a:xfrm>
              <a:off x="971600" y="2390682"/>
              <a:ext cx="2181359" cy="1062463"/>
            </a:xfrm>
            <a:prstGeom prst="roundRect">
              <a:avLst/>
            </a:prstGeom>
            <a:solidFill>
              <a:srgbClr val="007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smtClean="0">
                  <a:ln>
                    <a:noFill/>
                  </a:ln>
                  <a:solidFill>
                    <a:prstClr val="white"/>
                  </a:solidFill>
                  <a:effectLst/>
                  <a:uLnTx/>
                  <a:uFillTx/>
                  <a:latin typeface="Calibri" panose="020F0502020204030204"/>
                  <a:ea typeface="+mn-ea"/>
                  <a:cs typeface="Arial" panose="020B0604020202020204" pitchFamily="34" charset="0"/>
                </a:rPr>
                <a:t>Dati sulle pregiudizievoli</a:t>
              </a:r>
              <a:endParaRPr kumimoji="0" lang="it-IT"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9" name="Rettangolo arrotondato 28"/>
            <p:cNvSpPr/>
            <p:nvPr/>
          </p:nvSpPr>
          <p:spPr>
            <a:xfrm>
              <a:off x="4304900" y="2429021"/>
              <a:ext cx="3680767" cy="9857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Ridotte le casiste riferite agli eventi pregiudizievoli (da 809 a 127);</a:t>
              </a:r>
            </a:p>
            <a:p>
              <a:pPr marL="171450" marR="0" lvl="0" indent="-1714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Eliminate le cariche non rilevanti;</a:t>
              </a:r>
            </a:p>
            <a:p>
              <a:pPr marL="171450" marR="0" lvl="0" indent="-171450" algn="just"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it-IT" sz="12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Semplificazione delle cariche rilevanti per macro categorie</a:t>
              </a: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0" name="Freccia a destra 29"/>
            <p:cNvSpPr/>
            <p:nvPr/>
          </p:nvSpPr>
          <p:spPr>
            <a:xfrm>
              <a:off x="3516234" y="2694954"/>
              <a:ext cx="374969" cy="369870"/>
            </a:xfrm>
            <a:prstGeom prst="rightArrow">
              <a:avLst/>
            </a:prstGeom>
            <a:solidFill>
              <a:schemeClr val="bg1">
                <a:lumMod val="75000"/>
              </a:schemeClr>
            </a:solidFill>
            <a:ln w="12700">
              <a:solidFill>
                <a:srgbClr val="00458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36" name="Rettangolo arrotondato 35"/>
          <p:cNvSpPr/>
          <p:nvPr/>
        </p:nvSpPr>
        <p:spPr>
          <a:xfrm>
            <a:off x="6237620" y="5298970"/>
            <a:ext cx="4554170" cy="69776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200" dirty="0">
                <a:solidFill>
                  <a:prstClr val="black"/>
                </a:solidFill>
                <a:latin typeface="Calibri" panose="020F0502020204030204"/>
                <a:cs typeface="Arial" panose="020B0604020202020204" pitchFamily="34" charset="0"/>
              </a:rPr>
              <a:t>Accesso del Fondo alla Centrale rischi</a:t>
            </a:r>
          </a:p>
        </p:txBody>
      </p:sp>
      <p:grpSp>
        <p:nvGrpSpPr>
          <p:cNvPr id="3" name="Gruppo 2"/>
          <p:cNvGrpSpPr/>
          <p:nvPr/>
        </p:nvGrpSpPr>
        <p:grpSpPr>
          <a:xfrm>
            <a:off x="2029437" y="3465984"/>
            <a:ext cx="8762352" cy="601542"/>
            <a:chOff x="2029437" y="3626952"/>
            <a:chExt cx="8762352" cy="601542"/>
          </a:xfrm>
        </p:grpSpPr>
        <p:grpSp>
          <p:nvGrpSpPr>
            <p:cNvPr id="23" name="Gruppo 22"/>
            <p:cNvGrpSpPr/>
            <p:nvPr/>
          </p:nvGrpSpPr>
          <p:grpSpPr>
            <a:xfrm>
              <a:off x="2029437" y="3626952"/>
              <a:ext cx="8762352" cy="601542"/>
              <a:chOff x="971600" y="4005064"/>
              <a:chExt cx="8762352" cy="601542"/>
            </a:xfrm>
          </p:grpSpPr>
          <p:sp>
            <p:nvSpPr>
              <p:cNvPr id="24" name="Rettangolo arrotondato 23"/>
              <p:cNvSpPr/>
              <p:nvPr/>
            </p:nvSpPr>
            <p:spPr>
              <a:xfrm>
                <a:off x="971600" y="4005064"/>
                <a:ext cx="2725072" cy="596868"/>
              </a:xfrm>
              <a:prstGeom prst="roundRect">
                <a:avLst/>
              </a:prstGeom>
              <a:solidFill>
                <a:srgbClr val="007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smtClean="0">
                    <a:ln>
                      <a:noFill/>
                    </a:ln>
                    <a:solidFill>
                      <a:prstClr val="white"/>
                    </a:solidFill>
                    <a:effectLst/>
                    <a:uLnTx/>
                    <a:uFillTx/>
                    <a:latin typeface="Calibri" panose="020F0502020204030204"/>
                    <a:ea typeface="+mn-ea"/>
                    <a:cs typeface="Arial" panose="020B0604020202020204" pitchFamily="34" charset="0"/>
                  </a:rPr>
                  <a:t>Dati </a:t>
                </a:r>
                <a:r>
                  <a:rPr kumimoji="0" lang="it-IT" sz="1200" b="1" i="0" u="none" strike="noStrike" kern="1200" cap="none" spc="0" normalizeH="0" baseline="0" noProof="0" dirty="0" err="1" smtClean="0">
                    <a:ln>
                      <a:noFill/>
                    </a:ln>
                    <a:solidFill>
                      <a:prstClr val="white"/>
                    </a:solidFill>
                    <a:effectLst/>
                    <a:uLnTx/>
                    <a:uFillTx/>
                    <a:latin typeface="Calibri" panose="020F0502020204030204"/>
                    <a:ea typeface="+mn-ea"/>
                    <a:cs typeface="Arial" panose="020B0604020202020204" pitchFamily="34" charset="0"/>
                  </a:rPr>
                  <a:t>andamentali</a:t>
                </a:r>
                <a:r>
                  <a:rPr kumimoji="0" lang="it-IT" sz="1200" b="1" i="0" u="none" strike="noStrike" kern="1200" cap="none" spc="0" normalizeH="0" baseline="0" noProof="0" dirty="0" smtClean="0">
                    <a:ln>
                      <a:noFill/>
                    </a:ln>
                    <a:solidFill>
                      <a:prstClr val="white"/>
                    </a:solidFill>
                    <a:effectLst/>
                    <a:uLnTx/>
                    <a:uFillTx/>
                    <a:latin typeface="Calibri" panose="020F0502020204030204"/>
                    <a:ea typeface="+mn-ea"/>
                    <a:cs typeface="Arial" panose="020B0604020202020204" pitchFamily="34" charset="0"/>
                  </a:rPr>
                  <a:t> </a:t>
                </a:r>
                <a:r>
                  <a:rPr kumimoji="0" lang="it-IT" sz="1200" b="1" i="1"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Credit Bureau </a:t>
                </a:r>
                <a:endParaRPr kumimoji="0" lang="it-IT"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5" name="Rettangolo arrotondato 24"/>
              <p:cNvSpPr/>
              <p:nvPr/>
            </p:nvSpPr>
            <p:spPr>
              <a:xfrm>
                <a:off x="5161328" y="4009738"/>
                <a:ext cx="4572624" cy="59686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Acquisizione automatica mediante collegamento telematico con le banche dati dei </a:t>
                </a:r>
                <a:r>
                  <a:rPr kumimoji="0" lang="it-IT" sz="1200" b="0" i="1"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Credit Bureau </a:t>
                </a:r>
                <a:r>
                  <a:rPr kumimoji="0" lang="it-IT" sz="12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a:t>
                </a:r>
                <a:r>
                  <a:rPr kumimoji="0" lang="it-IT" sz="1200" b="0" i="0" u="none" strike="noStrike" kern="1200" cap="none" spc="0" normalizeH="0" baseline="0" noProof="0" dirty="0" err="1" smtClean="0">
                    <a:ln>
                      <a:noFill/>
                    </a:ln>
                    <a:solidFill>
                      <a:prstClr val="black"/>
                    </a:solidFill>
                    <a:effectLst/>
                    <a:uLnTx/>
                    <a:uFillTx/>
                    <a:latin typeface="Calibri" panose="020F0502020204030204"/>
                    <a:ea typeface="+mn-ea"/>
                    <a:cs typeface="Arial" panose="020B0604020202020204" pitchFamily="34" charset="0"/>
                  </a:rPr>
                  <a:t>Cerved</a:t>
                </a:r>
                <a:r>
                  <a:rPr kumimoji="0" lang="it-IT" sz="12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 e CRIF)</a:t>
                </a:r>
                <a:endPar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sp>
          <p:nvSpPr>
            <p:cNvPr id="42" name="Freccia a destra 41"/>
            <p:cNvSpPr/>
            <p:nvPr/>
          </p:nvSpPr>
          <p:spPr>
            <a:xfrm>
              <a:off x="5208331" y="3782190"/>
              <a:ext cx="468432" cy="331600"/>
            </a:xfrm>
            <a:prstGeom prst="rightArrow">
              <a:avLst/>
            </a:prstGeom>
            <a:solidFill>
              <a:schemeClr val="bg1">
                <a:lumMod val="75000"/>
              </a:schemeClr>
            </a:solidFill>
            <a:ln w="12700">
              <a:solidFill>
                <a:srgbClr val="00458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4" name="Gruppo 3"/>
          <p:cNvGrpSpPr/>
          <p:nvPr/>
        </p:nvGrpSpPr>
        <p:grpSpPr>
          <a:xfrm>
            <a:off x="2029437" y="4279952"/>
            <a:ext cx="8762352" cy="697768"/>
            <a:chOff x="2029437" y="4638544"/>
            <a:chExt cx="8762352" cy="697768"/>
          </a:xfrm>
        </p:grpSpPr>
        <p:grpSp>
          <p:nvGrpSpPr>
            <p:cNvPr id="19" name="Gruppo 18"/>
            <p:cNvGrpSpPr/>
            <p:nvPr/>
          </p:nvGrpSpPr>
          <p:grpSpPr>
            <a:xfrm>
              <a:off x="2029437" y="4638544"/>
              <a:ext cx="8762352" cy="697768"/>
              <a:chOff x="953146" y="5157195"/>
              <a:chExt cx="8762352" cy="936101"/>
            </a:xfrm>
          </p:grpSpPr>
          <p:sp>
            <p:nvSpPr>
              <p:cNvPr id="20" name="Rettangolo arrotondato 19"/>
              <p:cNvSpPr/>
              <p:nvPr/>
            </p:nvSpPr>
            <p:spPr>
              <a:xfrm>
                <a:off x="953146" y="5157195"/>
                <a:ext cx="2725072" cy="936101"/>
              </a:xfrm>
              <a:prstGeom prst="roundRect">
                <a:avLst/>
              </a:prstGeom>
              <a:solidFill>
                <a:srgbClr val="007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smtClean="0">
                    <a:ln>
                      <a:noFill/>
                    </a:ln>
                    <a:solidFill>
                      <a:prstClr val="white"/>
                    </a:solidFill>
                    <a:effectLst/>
                    <a:uLnTx/>
                    <a:uFillTx/>
                    <a:latin typeface="Calibri" panose="020F0502020204030204"/>
                    <a:ea typeface="+mn-ea"/>
                    <a:cs typeface="Arial" panose="020B0604020202020204" pitchFamily="34" charset="0"/>
                  </a:rPr>
                  <a:t>Dati economico-finanziari di società di persone in contabilità ordinaria</a:t>
                </a:r>
                <a:endParaRPr kumimoji="0" lang="it-IT"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1" name="Rettangolo arrotondato 20"/>
              <p:cNvSpPr/>
              <p:nvPr/>
            </p:nvSpPr>
            <p:spPr>
              <a:xfrm>
                <a:off x="5161328" y="5157195"/>
                <a:ext cx="4554170" cy="9361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Riconciliazione dei dati di bilancio con quelli riportati in dichiarazione fiscale e conseguente acquisizione automatica degli stessi dall’Agenzia delle entrate</a:t>
                </a:r>
                <a:endParaRPr kumimoji="0" lang="it-IT" sz="12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sp>
          <p:nvSpPr>
            <p:cNvPr id="43" name="Freccia a destra 42"/>
            <p:cNvSpPr/>
            <p:nvPr/>
          </p:nvSpPr>
          <p:spPr>
            <a:xfrm>
              <a:off x="5208331" y="4821628"/>
              <a:ext cx="468432" cy="331600"/>
            </a:xfrm>
            <a:prstGeom prst="rightArrow">
              <a:avLst/>
            </a:prstGeom>
            <a:solidFill>
              <a:schemeClr val="bg1">
                <a:lumMod val="75000"/>
              </a:schemeClr>
            </a:solidFill>
            <a:ln w="12700">
              <a:solidFill>
                <a:srgbClr val="00458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44" name="Freccia a destra 43"/>
          <p:cNvSpPr/>
          <p:nvPr/>
        </p:nvSpPr>
        <p:spPr>
          <a:xfrm>
            <a:off x="5208331" y="5478803"/>
            <a:ext cx="468432" cy="331600"/>
          </a:xfrm>
          <a:prstGeom prst="rightArrow">
            <a:avLst/>
          </a:prstGeom>
          <a:solidFill>
            <a:schemeClr val="bg1">
              <a:lumMod val="75000"/>
            </a:schemeClr>
          </a:solidFill>
          <a:ln w="12700">
            <a:solidFill>
              <a:srgbClr val="00458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58791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000" dirty="0"/>
              <a:t>Soluzioni informatiche per il data </a:t>
            </a:r>
            <a:r>
              <a:rPr lang="it-IT" sz="3000" dirty="0" smtClean="0"/>
              <a:t>entry: quadro a regime</a:t>
            </a:r>
            <a:endParaRPr lang="it-IT" sz="3000" b="0" dirty="0"/>
          </a:p>
        </p:txBody>
      </p:sp>
      <p:graphicFrame>
        <p:nvGraphicFramePr>
          <p:cNvPr id="36" name="Tabella 35"/>
          <p:cNvGraphicFramePr>
            <a:graphicFrameLocks noGrp="1"/>
          </p:cNvGraphicFramePr>
          <p:nvPr>
            <p:extLst/>
          </p:nvPr>
        </p:nvGraphicFramePr>
        <p:xfrm>
          <a:off x="1397791" y="1524393"/>
          <a:ext cx="3657786" cy="1781514"/>
        </p:xfrm>
        <a:graphic>
          <a:graphicData uri="http://schemas.openxmlformats.org/drawingml/2006/table">
            <a:tbl>
              <a:tblPr firstRow="1" firstCol="1" bandRow="1" bandCol="1"/>
              <a:tblGrid>
                <a:gridCol w="397400">
                  <a:extLst>
                    <a:ext uri="{9D8B030D-6E8A-4147-A177-3AD203B41FA5}">
                      <a16:colId xmlns:a16="http://schemas.microsoft.com/office/drawing/2014/main" xmlns="" val="20000"/>
                    </a:ext>
                  </a:extLst>
                </a:gridCol>
                <a:gridCol w="904176">
                  <a:extLst>
                    <a:ext uri="{9D8B030D-6E8A-4147-A177-3AD203B41FA5}">
                      <a16:colId xmlns:a16="http://schemas.microsoft.com/office/drawing/2014/main" xmlns="" val="20001"/>
                    </a:ext>
                  </a:extLst>
                </a:gridCol>
                <a:gridCol w="1178105">
                  <a:extLst>
                    <a:ext uri="{9D8B030D-6E8A-4147-A177-3AD203B41FA5}">
                      <a16:colId xmlns:a16="http://schemas.microsoft.com/office/drawing/2014/main" xmlns="" val="20002"/>
                    </a:ext>
                  </a:extLst>
                </a:gridCol>
                <a:gridCol w="1178105">
                  <a:extLst>
                    <a:ext uri="{9D8B030D-6E8A-4147-A177-3AD203B41FA5}">
                      <a16:colId xmlns:a16="http://schemas.microsoft.com/office/drawing/2014/main" xmlns="" val="2677553422"/>
                    </a:ext>
                  </a:extLst>
                </a:gridCol>
              </a:tblGrid>
              <a:tr h="890757">
                <a:tc rowSpan="2">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nSpc>
                          <a:spcPct val="107000"/>
                        </a:lnSpc>
                        <a:spcAft>
                          <a:spcPts val="0"/>
                        </a:spcAft>
                      </a:pPr>
                      <a:endParaRPr lang="it-IT" sz="12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a:txBody>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chemeClr val="bg1"/>
                          </a:solidFill>
                          <a:effectLst/>
                          <a:uLnTx/>
                          <a:uFillTx/>
                          <a:latin typeface="+mn-lt"/>
                          <a:ea typeface="+mn-ea"/>
                          <a:cs typeface="Arial" panose="020B0604020202020204" pitchFamily="34" charset="0"/>
                        </a:rPr>
                        <a:t>Contabilità ordinaria</a:t>
                      </a:r>
                      <a:endParaRPr kumimoji="0" lang="it-IT" sz="1200" b="1" i="0" u="none" strike="noStrike" kern="0" cap="none" spc="0" normalizeH="0" baseline="0" noProof="0" dirty="0" smtClean="0">
                        <a:ln>
                          <a:noFill/>
                        </a:ln>
                        <a:solidFill>
                          <a:schemeClr val="bg1"/>
                        </a:solidFill>
                        <a:effectLst/>
                        <a:uLnTx/>
                        <a:uFillTx/>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200" b="1" i="0" u="none" kern="1200" dirty="0" smtClean="0">
                          <a:solidFill>
                            <a:srgbClr val="007D57"/>
                          </a:solidFill>
                          <a:effectLst/>
                          <a:latin typeface="+mn-lt"/>
                          <a:ea typeface="+mn-ea"/>
                          <a:cs typeface="Arial" panose="020B0604020202020204" pitchFamily="34" charset="0"/>
                        </a:rPr>
                        <a:t>SDC</a:t>
                      </a:r>
                    </a:p>
                    <a:p>
                      <a:pPr marL="0" marR="0" indent="0" algn="ctr" defTabSz="914400" rtl="0" eaLnBrk="1" fontAlgn="auto" latinLnBrk="0" hangingPunct="1">
                        <a:lnSpc>
                          <a:spcPct val="107000"/>
                        </a:lnSpc>
                        <a:spcBef>
                          <a:spcPts val="0"/>
                        </a:spcBef>
                        <a:spcAft>
                          <a:spcPts val="0"/>
                        </a:spcAft>
                        <a:buClrTx/>
                        <a:buSzTx/>
                        <a:buFontTx/>
                        <a:buNone/>
                        <a:tabLst/>
                        <a:defRPr/>
                      </a:pPr>
                      <a:r>
                        <a:rPr lang="it-IT" sz="1200" b="1" i="1" u="none" kern="1200" dirty="0" smtClean="0">
                          <a:solidFill>
                            <a:srgbClr val="007D57"/>
                          </a:solidFill>
                          <a:effectLst/>
                          <a:latin typeface="+mn-lt"/>
                          <a:ea typeface="+mn-ea"/>
                          <a:cs typeface="Arial" panose="020B0604020202020204" pitchFamily="34" charset="0"/>
                        </a:rPr>
                        <a:t>48 per anno</a:t>
                      </a:r>
                    </a:p>
                    <a:p>
                      <a:pPr marL="0" marR="0" indent="0" algn="ctr" defTabSz="914400" rtl="0" eaLnBrk="1" fontAlgn="auto" latinLnBrk="0" hangingPunct="1">
                        <a:lnSpc>
                          <a:spcPct val="107000"/>
                        </a:lnSpc>
                        <a:spcBef>
                          <a:spcPts val="0"/>
                        </a:spcBef>
                        <a:spcAft>
                          <a:spcPts val="0"/>
                        </a:spcAft>
                        <a:buClrTx/>
                        <a:buSzTx/>
                        <a:buFontTx/>
                        <a:buNone/>
                        <a:tabLst/>
                        <a:defRPr/>
                      </a:pPr>
                      <a:r>
                        <a:rPr lang="it-IT" sz="1200" b="1" i="1" u="none" kern="1200" dirty="0" smtClean="0">
                          <a:solidFill>
                            <a:srgbClr val="007D57"/>
                          </a:solidFill>
                          <a:effectLst/>
                          <a:latin typeface="+mn-lt"/>
                          <a:ea typeface="+mn-ea"/>
                          <a:cs typeface="Arial" panose="020B0604020202020204" pitchFamily="34" charset="0"/>
                        </a:rPr>
                        <a:t>(</a:t>
                      </a:r>
                      <a:r>
                        <a:rPr lang="it-IT" sz="1200" b="1" kern="1200" dirty="0" smtClean="0">
                          <a:solidFill>
                            <a:srgbClr val="007D57"/>
                          </a:solidFill>
                          <a:latin typeface="+mn-lt"/>
                          <a:ea typeface="ＭＳ Ｐゴシック"/>
                          <a:cs typeface="Arial" panose="020B0604020202020204" pitchFamily="34" charset="0"/>
                        </a:rPr>
                        <a:t>96 in totale</a:t>
                      </a:r>
                      <a:r>
                        <a:rPr lang="it-IT" sz="1200" b="1" i="1" u="none" kern="1200" dirty="0" smtClean="0">
                          <a:solidFill>
                            <a:srgbClr val="007D57"/>
                          </a:solidFill>
                          <a:effectLst/>
                          <a:latin typeface="+mn-lt"/>
                          <a:ea typeface="+mn-ea"/>
                          <a:cs typeface="Arial" panose="020B0604020202020204" pitchFamily="34" charset="0"/>
                        </a:rPr>
                        <a:t>)</a:t>
                      </a:r>
                      <a:endParaRPr lang="it-IT" sz="1200" b="1" i="1" u="none" dirty="0" smtClean="0">
                        <a:solidFill>
                          <a:srgbClr val="007D57"/>
                        </a:solidFill>
                        <a:effectLst/>
                        <a:latin typeface="+mn-lt"/>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D57">
                        <a:alpha val="5000"/>
                      </a:srgb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200" b="1" i="0" u="none" kern="1200" dirty="0" smtClean="0">
                          <a:solidFill>
                            <a:srgbClr val="007D57"/>
                          </a:solidFill>
                          <a:effectLst/>
                          <a:latin typeface="+mn-lt"/>
                          <a:ea typeface="+mn-ea"/>
                          <a:cs typeface="Arial" panose="020B0604020202020204" pitchFamily="34" charset="0"/>
                        </a:rPr>
                        <a:t>SDP/DI</a:t>
                      </a:r>
                    </a:p>
                    <a:p>
                      <a:pPr marL="0" marR="0" indent="0" algn="ctr" defTabSz="914400" rtl="0" eaLnBrk="1" fontAlgn="auto" latinLnBrk="0" hangingPunct="1">
                        <a:lnSpc>
                          <a:spcPct val="107000"/>
                        </a:lnSpc>
                        <a:spcBef>
                          <a:spcPts val="0"/>
                        </a:spcBef>
                        <a:spcAft>
                          <a:spcPts val="0"/>
                        </a:spcAft>
                        <a:buClrTx/>
                        <a:buSzTx/>
                        <a:buFontTx/>
                        <a:buNone/>
                        <a:tabLst/>
                        <a:defRPr/>
                      </a:pPr>
                      <a:r>
                        <a:rPr lang="it-IT" sz="1200" b="1" i="1" u="none" kern="1200" dirty="0" smtClean="0">
                          <a:solidFill>
                            <a:srgbClr val="007D57"/>
                          </a:solidFill>
                          <a:effectLst/>
                          <a:latin typeface="+mn-lt"/>
                          <a:ea typeface="+mn-ea"/>
                          <a:cs typeface="Arial" panose="020B0604020202020204" pitchFamily="34" charset="0"/>
                        </a:rPr>
                        <a:t>38 per anno</a:t>
                      </a:r>
                    </a:p>
                    <a:p>
                      <a:pPr marL="0" marR="0" indent="0" algn="ctr" defTabSz="914400" rtl="0" eaLnBrk="1" fontAlgn="auto" latinLnBrk="0" hangingPunct="1">
                        <a:lnSpc>
                          <a:spcPct val="107000"/>
                        </a:lnSpc>
                        <a:spcBef>
                          <a:spcPts val="0"/>
                        </a:spcBef>
                        <a:spcAft>
                          <a:spcPts val="0"/>
                        </a:spcAft>
                        <a:buClrTx/>
                        <a:buSzTx/>
                        <a:buFontTx/>
                        <a:buNone/>
                        <a:tabLst/>
                        <a:defRPr/>
                      </a:pPr>
                      <a:r>
                        <a:rPr lang="it-IT" sz="1200" b="1" i="1" u="none" kern="1200" dirty="0" smtClean="0">
                          <a:solidFill>
                            <a:srgbClr val="007D57"/>
                          </a:solidFill>
                          <a:effectLst/>
                          <a:latin typeface="+mn-lt"/>
                          <a:ea typeface="+mn-ea"/>
                          <a:cs typeface="Arial" panose="020B0604020202020204" pitchFamily="34" charset="0"/>
                        </a:rPr>
                        <a:t>(</a:t>
                      </a:r>
                      <a:r>
                        <a:rPr lang="it-IT" sz="1200" b="1" i="0" u="none" kern="1200" dirty="0" smtClean="0">
                          <a:solidFill>
                            <a:srgbClr val="007D57"/>
                          </a:solidFill>
                          <a:effectLst/>
                          <a:latin typeface="+mn-lt"/>
                          <a:ea typeface="ＭＳ Ｐゴシック"/>
                          <a:cs typeface="Arial" panose="020B0604020202020204" pitchFamily="34" charset="0"/>
                        </a:rPr>
                        <a:t>76</a:t>
                      </a:r>
                      <a:r>
                        <a:rPr lang="it-IT" sz="1200" b="1" kern="1200" dirty="0" smtClean="0">
                          <a:solidFill>
                            <a:srgbClr val="007D57"/>
                          </a:solidFill>
                          <a:latin typeface="+mn-lt"/>
                          <a:ea typeface="ＭＳ Ｐゴシック"/>
                          <a:cs typeface="Arial" panose="020B0604020202020204" pitchFamily="34" charset="0"/>
                        </a:rPr>
                        <a:t> in totale</a:t>
                      </a:r>
                      <a:r>
                        <a:rPr lang="it-IT" sz="1200" b="1" i="1" u="none" kern="1200" dirty="0" smtClean="0">
                          <a:solidFill>
                            <a:srgbClr val="007D57"/>
                          </a:solidFill>
                          <a:effectLst/>
                          <a:latin typeface="+mn-lt"/>
                          <a:ea typeface="+mn-ea"/>
                          <a:cs typeface="Arial" panose="020B0604020202020204" pitchFamily="34" charset="0"/>
                        </a:rPr>
                        <a:t>)</a:t>
                      </a:r>
                      <a:endParaRPr lang="it-IT" sz="1200" b="1" i="1" u="none" dirty="0" smtClean="0">
                        <a:solidFill>
                          <a:srgbClr val="007D57"/>
                        </a:solidFill>
                        <a:effectLst/>
                        <a:latin typeface="+mn-lt"/>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alpha val="5000"/>
                      </a:srgbClr>
                    </a:solidFill>
                  </a:tcPr>
                </a:tc>
                <a:extLst>
                  <a:ext uri="{0D108BD9-81ED-4DB2-BD59-A6C34878D82A}">
                    <a16:rowId xmlns:a16="http://schemas.microsoft.com/office/drawing/2014/main" xmlns="" val="10000"/>
                  </a:ext>
                </a:extLst>
              </a:tr>
              <a:tr h="890757">
                <a:tc vMerge="1">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nSpc>
                          <a:spcPct val="107000"/>
                        </a:lnSpc>
                        <a:spcAft>
                          <a:spcPts val="0"/>
                        </a:spcAft>
                      </a:pP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58A"/>
                    </a:solidFill>
                  </a:tcPr>
                </a:tc>
                <a:tc>
                  <a:txBody>
                    <a:bodyPr/>
                    <a:lstStyle/>
                    <a:p>
                      <a:pPr marL="0" marR="0" indent="0" defTabSz="914400" eaLnBrk="1" fontAlgn="auto" latinLnBrk="0" hangingPunct="1">
                        <a:lnSpc>
                          <a:spcPct val="107000"/>
                        </a:lnSpc>
                        <a:spcBef>
                          <a:spcPts val="0"/>
                        </a:spcBef>
                        <a:spcAft>
                          <a:spcPts val="0"/>
                        </a:spcAft>
                        <a:buClrTx/>
                        <a:buSzTx/>
                        <a:buFontTx/>
                        <a:buNone/>
                        <a:tabLst/>
                        <a:defRPr/>
                      </a:pPr>
                      <a:r>
                        <a:rPr lang="it-IT" sz="1200" b="1" dirty="0" smtClean="0">
                          <a:solidFill>
                            <a:schemeClr val="bg1"/>
                          </a:solidFill>
                          <a:effectLst/>
                          <a:latin typeface="+mn-lt"/>
                          <a:cs typeface="Arial" panose="020B0604020202020204" pitchFamily="34" charset="0"/>
                        </a:rPr>
                        <a:t>Contabilità semplificata</a:t>
                      </a:r>
                      <a:endParaRPr lang="it-IT" sz="1200" b="1" dirty="0" smtClean="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gridSpan="2">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200" b="1" i="1" u="none" kern="1200" dirty="0" smtClean="0">
                          <a:solidFill>
                            <a:srgbClr val="007D57"/>
                          </a:solidFill>
                          <a:effectLst/>
                          <a:latin typeface="+mn-lt"/>
                          <a:ea typeface="+mn-ea"/>
                          <a:cs typeface="Arial" panose="020B0604020202020204" pitchFamily="34" charset="0"/>
                        </a:rPr>
                        <a:t>18 per anno </a:t>
                      </a:r>
                    </a:p>
                    <a:p>
                      <a:pPr marL="0" marR="0" indent="0" algn="ctr" defTabSz="914400" rtl="0" eaLnBrk="1" fontAlgn="auto" latinLnBrk="0" hangingPunct="1">
                        <a:lnSpc>
                          <a:spcPct val="107000"/>
                        </a:lnSpc>
                        <a:spcBef>
                          <a:spcPts val="0"/>
                        </a:spcBef>
                        <a:spcAft>
                          <a:spcPts val="0"/>
                        </a:spcAft>
                        <a:buClrTx/>
                        <a:buSzTx/>
                        <a:buFontTx/>
                        <a:buNone/>
                        <a:tabLst/>
                        <a:defRPr/>
                      </a:pPr>
                      <a:r>
                        <a:rPr lang="it-IT" sz="1200" b="1" i="1" u="none" kern="1200" dirty="0" smtClean="0">
                          <a:solidFill>
                            <a:srgbClr val="007D57"/>
                          </a:solidFill>
                          <a:effectLst/>
                          <a:latin typeface="+mn-lt"/>
                          <a:ea typeface="+mn-ea"/>
                          <a:cs typeface="Arial" panose="020B0604020202020204" pitchFamily="34" charset="0"/>
                        </a:rPr>
                        <a:t>(</a:t>
                      </a:r>
                      <a:r>
                        <a:rPr lang="it-IT" sz="1200" b="1" i="0" u="none" kern="1200" dirty="0" smtClean="0">
                          <a:solidFill>
                            <a:srgbClr val="007D57"/>
                          </a:solidFill>
                          <a:effectLst/>
                          <a:latin typeface="+mn-lt"/>
                          <a:ea typeface="ＭＳ Ｐゴシック"/>
                          <a:cs typeface="Arial" panose="020B0604020202020204" pitchFamily="34" charset="0"/>
                        </a:rPr>
                        <a:t>36</a:t>
                      </a:r>
                      <a:r>
                        <a:rPr lang="it-IT" sz="1200" b="1" kern="1200" dirty="0" smtClean="0">
                          <a:solidFill>
                            <a:srgbClr val="007D57"/>
                          </a:solidFill>
                          <a:latin typeface="+mn-lt"/>
                          <a:ea typeface="ＭＳ Ｐゴシック"/>
                          <a:cs typeface="Arial" panose="020B0604020202020204" pitchFamily="34" charset="0"/>
                        </a:rPr>
                        <a:t> in totale</a:t>
                      </a:r>
                      <a:r>
                        <a:rPr lang="it-IT" sz="1200" b="1" i="1" u="none" dirty="0" smtClean="0">
                          <a:solidFill>
                            <a:srgbClr val="007D57"/>
                          </a:solidFill>
                          <a:effectLst/>
                          <a:latin typeface="+mn-lt"/>
                          <a:cs typeface="Arial" panose="020B0604020202020204" pitchFamily="34" charset="0"/>
                        </a:rPr>
                        <a:t>)</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57">
                        <a:alpha val="5000"/>
                      </a:srgbClr>
                    </a:solidFill>
                  </a:tcPr>
                </a:tc>
                <a:tc hMerge="1">
                  <a:txBody>
                    <a:bodyPr/>
                    <a:lstStyle/>
                    <a:p>
                      <a:endParaRPr lang="it-IT"/>
                    </a:p>
                  </a:txBody>
                  <a:tcPr/>
                </a:tc>
                <a:extLst>
                  <a:ext uri="{0D108BD9-81ED-4DB2-BD59-A6C34878D82A}">
                    <a16:rowId xmlns:a16="http://schemas.microsoft.com/office/drawing/2014/main" xmlns="" val="10001"/>
                  </a:ext>
                </a:extLst>
              </a:tr>
            </a:tbl>
          </a:graphicData>
        </a:graphic>
      </p:graphicFrame>
      <p:sp>
        <p:nvSpPr>
          <p:cNvPr id="41" name="object 5"/>
          <p:cNvSpPr txBox="1"/>
          <p:nvPr/>
        </p:nvSpPr>
        <p:spPr>
          <a:xfrm>
            <a:off x="1443664" y="1762154"/>
            <a:ext cx="307777" cy="1305991"/>
          </a:xfrm>
          <a:prstGeom prst="rect">
            <a:avLst/>
          </a:prstGeom>
        </p:spPr>
        <p:txBody>
          <a:bodyPr vert="vert270" wrap="square" lIns="0" tIns="0" rIns="0" bIns="0" rtlCol="0">
            <a:spAutoFit/>
          </a:bodyPr>
          <a:lstStyle/>
          <a:p>
            <a:pPr marL="12700" algn="ctr"/>
            <a:r>
              <a:rPr lang="it-IT" sz="1000" b="1" dirty="0">
                <a:solidFill>
                  <a:schemeClr val="bg1"/>
                </a:solidFill>
                <a:cs typeface="Arial"/>
              </a:rPr>
              <a:t>Modulo </a:t>
            </a:r>
          </a:p>
          <a:p>
            <a:pPr marL="12700" algn="ctr"/>
            <a:r>
              <a:rPr lang="it-IT" sz="1000" b="1" dirty="0">
                <a:solidFill>
                  <a:schemeClr val="bg1"/>
                </a:solidFill>
                <a:cs typeface="Arial"/>
              </a:rPr>
              <a:t>economico finanziario</a:t>
            </a:r>
            <a:endParaRPr sz="1000" b="1" dirty="0">
              <a:solidFill>
                <a:schemeClr val="bg1"/>
              </a:solidFill>
              <a:cs typeface="Arial"/>
            </a:endParaRPr>
          </a:p>
        </p:txBody>
      </p:sp>
      <p:graphicFrame>
        <p:nvGraphicFramePr>
          <p:cNvPr id="42" name="Tabella 41"/>
          <p:cNvGraphicFramePr>
            <a:graphicFrameLocks noGrp="1"/>
          </p:cNvGraphicFramePr>
          <p:nvPr>
            <p:extLst/>
          </p:nvPr>
        </p:nvGraphicFramePr>
        <p:xfrm>
          <a:off x="1394018" y="3561931"/>
          <a:ext cx="3661560" cy="1230042"/>
        </p:xfrm>
        <a:graphic>
          <a:graphicData uri="http://schemas.openxmlformats.org/drawingml/2006/table">
            <a:tbl>
              <a:tblPr firstRow="1" firstCol="1" bandRow="1" bandCol="1"/>
              <a:tblGrid>
                <a:gridCol w="397810">
                  <a:extLst>
                    <a:ext uri="{9D8B030D-6E8A-4147-A177-3AD203B41FA5}">
                      <a16:colId xmlns:a16="http://schemas.microsoft.com/office/drawing/2014/main" xmlns="" val="20000"/>
                    </a:ext>
                  </a:extLst>
                </a:gridCol>
                <a:gridCol w="905109">
                  <a:extLst>
                    <a:ext uri="{9D8B030D-6E8A-4147-A177-3AD203B41FA5}">
                      <a16:colId xmlns:a16="http://schemas.microsoft.com/office/drawing/2014/main" xmlns="" val="20001"/>
                    </a:ext>
                  </a:extLst>
                </a:gridCol>
                <a:gridCol w="2358641">
                  <a:extLst>
                    <a:ext uri="{9D8B030D-6E8A-4147-A177-3AD203B41FA5}">
                      <a16:colId xmlns:a16="http://schemas.microsoft.com/office/drawing/2014/main" xmlns="" val="20002"/>
                    </a:ext>
                  </a:extLst>
                </a:gridCol>
              </a:tblGrid>
              <a:tr h="629889">
                <a:tc rowSpan="2">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nSpc>
                          <a:spcPct val="107000"/>
                        </a:lnSpc>
                        <a:spcAft>
                          <a:spcPts val="0"/>
                        </a:spcAft>
                      </a:pPr>
                      <a:endParaRPr lang="it-IT" sz="1200" b="1"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a:txBody>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chemeClr val="bg1"/>
                          </a:solidFill>
                          <a:effectLst/>
                          <a:uLnTx/>
                          <a:uFillTx/>
                          <a:latin typeface="+mn-lt"/>
                          <a:ea typeface="+mn-ea"/>
                          <a:cs typeface="Arial" panose="020B0604020202020204" pitchFamily="34" charset="0"/>
                        </a:rPr>
                        <a:t>Credit Bureau</a:t>
                      </a:r>
                      <a:endParaRPr kumimoji="0" lang="it-IT" sz="1200" b="1" i="0" u="none" strike="noStrike" kern="0" cap="none" spc="0" normalizeH="0" baseline="0" noProof="0" dirty="0" smtClean="0">
                        <a:ln>
                          <a:noFill/>
                        </a:ln>
                        <a:solidFill>
                          <a:schemeClr val="bg1"/>
                        </a:solidFill>
                        <a:effectLst/>
                        <a:uLnTx/>
                        <a:uFillTx/>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200" b="1" kern="1200" dirty="0" smtClean="0">
                          <a:solidFill>
                            <a:srgbClr val="007D57"/>
                          </a:solidFill>
                          <a:latin typeface="+mn-lt"/>
                          <a:ea typeface="ＭＳ Ｐゴシック"/>
                          <a:cs typeface="Arial" panose="020B0604020202020204" pitchFamily="34" charset="0"/>
                        </a:rPr>
                        <a:t>18</a:t>
                      </a:r>
                      <a:r>
                        <a:rPr lang="it-IT" sz="1200" b="1" i="1" u="none" kern="1200" dirty="0" smtClean="0">
                          <a:solidFill>
                            <a:srgbClr val="007D57"/>
                          </a:solidFill>
                          <a:effectLst/>
                          <a:latin typeface="+mn-lt"/>
                          <a:ea typeface="+mn-ea"/>
                          <a:cs typeface="Arial" panose="020B0604020202020204" pitchFamily="34" charset="0"/>
                        </a:rPr>
                        <a:t> in caso di utilizzo di </a:t>
                      </a:r>
                      <a:r>
                        <a:rPr lang="it-IT" sz="1200" b="1" kern="1200" dirty="0" err="1" smtClean="0">
                          <a:solidFill>
                            <a:srgbClr val="007D57"/>
                          </a:solidFill>
                          <a:latin typeface="+mn-lt"/>
                          <a:ea typeface="ＭＳ Ｐゴシック"/>
                          <a:cs typeface="Arial" panose="020B0604020202020204" pitchFamily="34" charset="0"/>
                        </a:rPr>
                        <a:t>Crif</a:t>
                      </a:r>
                      <a:endParaRPr lang="it-IT" sz="1200" b="1" kern="1200" dirty="0" smtClean="0">
                        <a:solidFill>
                          <a:srgbClr val="007D57"/>
                        </a:solidFill>
                        <a:latin typeface="+mn-lt"/>
                        <a:ea typeface="ＭＳ Ｐゴシック"/>
                        <a:cs typeface="Arial" panose="020B0604020202020204" pitchFamily="34"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it-IT" sz="1200" b="1" kern="1200" dirty="0" smtClean="0">
                          <a:solidFill>
                            <a:srgbClr val="007D57"/>
                          </a:solidFill>
                          <a:latin typeface="+mn-lt"/>
                          <a:ea typeface="ＭＳ Ｐゴシック"/>
                          <a:cs typeface="Arial" panose="020B0604020202020204" pitchFamily="34" charset="0"/>
                        </a:rPr>
                        <a:t>21</a:t>
                      </a:r>
                      <a:r>
                        <a:rPr lang="it-IT" sz="1200" b="1" i="1" u="none" kern="1200" dirty="0" smtClean="0">
                          <a:solidFill>
                            <a:srgbClr val="007D57"/>
                          </a:solidFill>
                          <a:effectLst/>
                          <a:latin typeface="+mn-lt"/>
                          <a:ea typeface="+mn-ea"/>
                          <a:cs typeface="Arial" panose="020B0604020202020204" pitchFamily="34" charset="0"/>
                        </a:rPr>
                        <a:t> in caso di utilizzo di </a:t>
                      </a:r>
                      <a:r>
                        <a:rPr lang="it-IT" sz="1200" b="1" kern="1200" dirty="0" err="1" smtClean="0">
                          <a:solidFill>
                            <a:srgbClr val="007D57"/>
                          </a:solidFill>
                          <a:latin typeface="+mn-lt"/>
                          <a:ea typeface="ＭＳ Ｐゴシック"/>
                          <a:cs typeface="Arial" panose="020B0604020202020204" pitchFamily="34" charset="0"/>
                        </a:rPr>
                        <a:t>Cerved</a:t>
                      </a:r>
                      <a:endParaRPr lang="it-IT" sz="1200" b="1" kern="1200" dirty="0" smtClean="0">
                        <a:solidFill>
                          <a:srgbClr val="007D57"/>
                        </a:solidFill>
                        <a:latin typeface="+mn-lt"/>
                        <a:ea typeface="ＭＳ Ｐゴシック"/>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D57">
                        <a:alpha val="5000"/>
                      </a:srgbClr>
                    </a:solidFill>
                  </a:tcPr>
                </a:tc>
                <a:extLst>
                  <a:ext uri="{0D108BD9-81ED-4DB2-BD59-A6C34878D82A}">
                    <a16:rowId xmlns:a16="http://schemas.microsoft.com/office/drawing/2014/main" xmlns="" val="10000"/>
                  </a:ext>
                </a:extLst>
              </a:tr>
              <a:tr h="600153">
                <a:tc vMerge="1">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nSpc>
                          <a:spcPct val="107000"/>
                        </a:lnSpc>
                        <a:spcAft>
                          <a:spcPts val="0"/>
                        </a:spcAft>
                      </a:pP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58A"/>
                    </a:solidFill>
                  </a:tcPr>
                </a:tc>
                <a:tc>
                  <a:txBody>
                    <a:bodyPr/>
                    <a:lstStyle/>
                    <a:p>
                      <a:pPr marL="0" marR="0" indent="0" defTabSz="914400" eaLnBrk="1" fontAlgn="auto" latinLnBrk="0" hangingPunct="1">
                        <a:lnSpc>
                          <a:spcPct val="107000"/>
                        </a:lnSpc>
                        <a:spcBef>
                          <a:spcPts val="0"/>
                        </a:spcBef>
                        <a:spcAft>
                          <a:spcPts val="0"/>
                        </a:spcAft>
                        <a:buClrTx/>
                        <a:buSzTx/>
                        <a:buFontTx/>
                        <a:buNone/>
                        <a:tabLst/>
                        <a:defRPr/>
                      </a:pPr>
                      <a:r>
                        <a:rPr lang="it-IT" sz="1200" b="1" dirty="0" smtClean="0">
                          <a:solidFill>
                            <a:schemeClr val="bg1"/>
                          </a:solidFill>
                          <a:effectLst/>
                          <a:latin typeface="+mn-lt"/>
                          <a:cs typeface="Arial" panose="020B0604020202020204" pitchFamily="34" charset="0"/>
                        </a:rPr>
                        <a:t>Centrale Rischi</a:t>
                      </a:r>
                      <a:endParaRPr lang="it-IT" sz="1200" b="1" dirty="0" smtClean="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D57"/>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200" b="1" kern="1200" dirty="0" smtClean="0">
                          <a:solidFill>
                            <a:srgbClr val="007D57"/>
                          </a:solidFill>
                          <a:latin typeface="+mn-lt"/>
                          <a:ea typeface="ＭＳ Ｐゴシック"/>
                          <a:cs typeface="Arial" panose="020B0604020202020204" pitchFamily="34" charset="0"/>
                        </a:rPr>
                        <a:t>30</a:t>
                      </a: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D57">
                        <a:alpha val="5000"/>
                      </a:srgbClr>
                    </a:solidFill>
                  </a:tcPr>
                </a:tc>
                <a:extLst>
                  <a:ext uri="{0D108BD9-81ED-4DB2-BD59-A6C34878D82A}">
                    <a16:rowId xmlns:a16="http://schemas.microsoft.com/office/drawing/2014/main" xmlns="" val="10001"/>
                  </a:ext>
                </a:extLst>
              </a:tr>
            </a:tbl>
          </a:graphicData>
        </a:graphic>
      </p:graphicFrame>
      <p:sp>
        <p:nvSpPr>
          <p:cNvPr id="43" name="object 5"/>
          <p:cNvSpPr txBox="1"/>
          <p:nvPr/>
        </p:nvSpPr>
        <p:spPr>
          <a:xfrm>
            <a:off x="1426080" y="3790633"/>
            <a:ext cx="307777" cy="775054"/>
          </a:xfrm>
          <a:prstGeom prst="rect">
            <a:avLst/>
          </a:prstGeom>
        </p:spPr>
        <p:txBody>
          <a:bodyPr vert="vert270" wrap="square" lIns="0" tIns="0" rIns="0" bIns="0" rtlCol="0">
            <a:spAutoFit/>
          </a:bodyPr>
          <a:lstStyle/>
          <a:p>
            <a:pPr marL="12700" algn="ctr"/>
            <a:r>
              <a:rPr lang="it-IT" sz="1000" b="1" dirty="0">
                <a:solidFill>
                  <a:schemeClr val="bg1"/>
                </a:solidFill>
                <a:cs typeface="Arial"/>
              </a:rPr>
              <a:t>Modulo</a:t>
            </a:r>
          </a:p>
          <a:p>
            <a:pPr marL="12700" algn="ctr"/>
            <a:r>
              <a:rPr lang="it-IT" sz="1000" b="1" dirty="0">
                <a:solidFill>
                  <a:schemeClr val="bg1"/>
                </a:solidFill>
                <a:cs typeface="Arial"/>
              </a:rPr>
              <a:t> </a:t>
            </a:r>
            <a:r>
              <a:rPr lang="it-IT" sz="1000" b="1" dirty="0" err="1">
                <a:solidFill>
                  <a:schemeClr val="bg1"/>
                </a:solidFill>
                <a:cs typeface="Arial"/>
              </a:rPr>
              <a:t>andamentale</a:t>
            </a:r>
            <a:endParaRPr sz="1000" b="1" dirty="0">
              <a:solidFill>
                <a:schemeClr val="bg1"/>
              </a:solidFill>
              <a:cs typeface="Arial"/>
            </a:endParaRPr>
          </a:p>
        </p:txBody>
      </p:sp>
      <p:graphicFrame>
        <p:nvGraphicFramePr>
          <p:cNvPr id="44" name="Tabella 43"/>
          <p:cNvGraphicFramePr>
            <a:graphicFrameLocks noGrp="1"/>
          </p:cNvGraphicFramePr>
          <p:nvPr>
            <p:extLst/>
          </p:nvPr>
        </p:nvGraphicFramePr>
        <p:xfrm>
          <a:off x="1394018" y="5020549"/>
          <a:ext cx="3661560" cy="428910"/>
        </p:xfrm>
        <a:graphic>
          <a:graphicData uri="http://schemas.openxmlformats.org/drawingml/2006/table">
            <a:tbl>
              <a:tblPr firstRow="1" firstCol="1" bandRow="1" bandCol="1"/>
              <a:tblGrid>
                <a:gridCol w="1306365">
                  <a:extLst>
                    <a:ext uri="{9D8B030D-6E8A-4147-A177-3AD203B41FA5}">
                      <a16:colId xmlns:a16="http://schemas.microsoft.com/office/drawing/2014/main" xmlns="" val="20000"/>
                    </a:ext>
                  </a:extLst>
                </a:gridCol>
                <a:gridCol w="2355195">
                  <a:extLst>
                    <a:ext uri="{9D8B030D-6E8A-4147-A177-3AD203B41FA5}">
                      <a16:colId xmlns:a16="http://schemas.microsoft.com/office/drawing/2014/main" xmlns="" val="20001"/>
                    </a:ext>
                  </a:extLst>
                </a:gridCol>
              </a:tblGrid>
              <a:tr h="428910">
                <a:tc>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gn="ctr">
                        <a:lnSpc>
                          <a:spcPct val="107000"/>
                        </a:lnSpc>
                        <a:spcAft>
                          <a:spcPts val="0"/>
                        </a:spcAft>
                      </a:pPr>
                      <a:r>
                        <a:rPr lang="it-IT" sz="1200" b="1" i="0" dirty="0" smtClean="0">
                          <a:effectLst/>
                          <a:latin typeface="+mn-lt"/>
                          <a:cs typeface="Arial" panose="020B0604020202020204" pitchFamily="34" charset="0"/>
                        </a:rPr>
                        <a:t>Protesti e Pregiudizievoli</a:t>
                      </a:r>
                      <a:endParaRPr lang="it-IT" sz="1200" b="1" i="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D57"/>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914400" rtl="0" eaLnBrk="1" fontAlgn="auto" latinLnBrk="0" hangingPunct="1">
                        <a:lnSpc>
                          <a:spcPct val="107000"/>
                        </a:lnSpc>
                        <a:spcBef>
                          <a:spcPts val="0"/>
                        </a:spcBef>
                        <a:spcAft>
                          <a:spcPts val="0"/>
                        </a:spcAft>
                        <a:buClrTx/>
                        <a:buSzTx/>
                        <a:buFontTx/>
                        <a:buNone/>
                        <a:tabLst/>
                        <a:defRPr/>
                      </a:pPr>
                      <a:r>
                        <a:rPr lang="it-IT" sz="1200" b="1" i="0" dirty="0" smtClean="0">
                          <a:solidFill>
                            <a:srgbClr val="007D57"/>
                          </a:solidFill>
                          <a:effectLst/>
                          <a:latin typeface="+mn-lt"/>
                          <a:cs typeface="Arial" panose="020B0604020202020204" pitchFamily="34" charset="0"/>
                        </a:rPr>
                        <a:t>Numero variabile in funzione degli eventi rilevati</a:t>
                      </a:r>
                      <a:endParaRPr lang="it-IT" sz="1200" b="1" i="0" u="none" dirty="0" smtClean="0">
                        <a:solidFill>
                          <a:srgbClr val="007D57"/>
                        </a:solidFill>
                        <a:effectLst/>
                        <a:latin typeface="+mn-lt"/>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7D57">
                        <a:alpha val="5000"/>
                      </a:srgbClr>
                    </a:solidFill>
                  </a:tcPr>
                </a:tc>
                <a:extLst>
                  <a:ext uri="{0D108BD9-81ED-4DB2-BD59-A6C34878D82A}">
                    <a16:rowId xmlns:a16="http://schemas.microsoft.com/office/drawing/2014/main" xmlns="" val="10000"/>
                  </a:ext>
                </a:extLst>
              </a:tr>
            </a:tbl>
          </a:graphicData>
        </a:graphic>
      </p:graphicFrame>
      <p:sp>
        <p:nvSpPr>
          <p:cNvPr id="55" name="Segnaposto numero diapositiva 4"/>
          <p:cNvSpPr>
            <a:spLocks noGrp="1"/>
          </p:cNvSpPr>
          <p:nvPr>
            <p:ph type="sldNum" sz="quarter" idx="12"/>
          </p:nvPr>
        </p:nvSpPr>
        <p:spPr>
          <a:xfrm>
            <a:off x="11071081" y="6056396"/>
            <a:ext cx="888322" cy="233589"/>
          </a:xfrm>
        </p:spPr>
        <p:txBody>
          <a:bodyPr/>
          <a:lstStyle/>
          <a:p>
            <a:fld id="{20FBA454-BBC9-4975-8B74-9BAEFDEC63A4}" type="slidenum">
              <a:rPr lang="it-IT" smtClean="0"/>
              <a:t>47</a:t>
            </a:fld>
            <a:endParaRPr lang="it-IT" dirty="0"/>
          </a:p>
        </p:txBody>
      </p:sp>
      <p:sp>
        <p:nvSpPr>
          <p:cNvPr id="27" name="Rettangolo arrotondato 26"/>
          <p:cNvSpPr/>
          <p:nvPr/>
        </p:nvSpPr>
        <p:spPr>
          <a:xfrm>
            <a:off x="6031523" y="1524393"/>
            <a:ext cx="5644540" cy="851468"/>
          </a:xfrm>
          <a:prstGeom prst="roundRect">
            <a:avLst/>
          </a:prstGeom>
          <a:solidFill>
            <a:srgbClr val="007D57">
              <a:alpha val="5000"/>
            </a:srgbClr>
          </a:solidFill>
          <a:ln w="22225" cap="rnd" cmpd="sng" algn="ctr">
            <a:solidFill>
              <a:srgbClr val="007D57"/>
            </a:solidFill>
            <a:prstDash val="solid"/>
          </a:ln>
          <a:effectLst/>
        </p:spPr>
        <p:txBody>
          <a:bodyPr rtlCol="0" anchor="ctr"/>
          <a:lstStyle/>
          <a:p>
            <a:pPr marL="285750" indent="-285750">
              <a:buFontTx/>
              <a:buChar char="-"/>
              <a:defRPr/>
            </a:pPr>
            <a:r>
              <a:rPr lang="it-IT" sz="1200" b="1" kern="0" dirty="0" smtClean="0">
                <a:solidFill>
                  <a:srgbClr val="007D57"/>
                </a:solidFill>
              </a:rPr>
              <a:t>Acquisizione automatica da </a:t>
            </a:r>
            <a:r>
              <a:rPr lang="it-IT" sz="1200" b="1" kern="0" dirty="0" err="1" smtClean="0">
                <a:solidFill>
                  <a:srgbClr val="007D57"/>
                </a:solidFill>
              </a:rPr>
              <a:t>Infocamere</a:t>
            </a:r>
            <a:r>
              <a:rPr lang="it-IT" sz="1200" b="1" kern="0" dirty="0" smtClean="0">
                <a:solidFill>
                  <a:srgbClr val="007D57"/>
                </a:solidFill>
              </a:rPr>
              <a:t> (SDC) o Agenzia delle Entrate (SDP/DI)*</a:t>
            </a:r>
          </a:p>
          <a:p>
            <a:pPr marL="285750" indent="-285750">
              <a:buFontTx/>
              <a:buChar char="-"/>
              <a:defRPr/>
            </a:pPr>
            <a:r>
              <a:rPr lang="it-IT" sz="1200" b="1" kern="0" dirty="0" smtClean="0">
                <a:solidFill>
                  <a:srgbClr val="007D57"/>
                </a:solidFill>
              </a:rPr>
              <a:t>Portale imprese</a:t>
            </a:r>
          </a:p>
          <a:p>
            <a:pPr marL="285750" indent="-285750">
              <a:buFontTx/>
              <a:buChar char="-"/>
              <a:defRPr/>
            </a:pPr>
            <a:r>
              <a:rPr lang="it-IT" sz="1200" b="1" kern="0" dirty="0" smtClean="0">
                <a:solidFill>
                  <a:srgbClr val="007D57"/>
                </a:solidFill>
              </a:rPr>
              <a:t>Caricamento tracciato XBRL</a:t>
            </a:r>
          </a:p>
          <a:p>
            <a:pPr marL="285750" indent="-285750">
              <a:buFontTx/>
              <a:buChar char="-"/>
              <a:defRPr/>
            </a:pPr>
            <a:r>
              <a:rPr lang="it-IT" sz="1200" b="1" kern="0" dirty="0">
                <a:solidFill>
                  <a:srgbClr val="007D57"/>
                </a:solidFill>
              </a:rPr>
              <a:t>Caricamento tracciato </a:t>
            </a:r>
            <a:r>
              <a:rPr lang="it-IT" sz="1200" b="1" kern="0" dirty="0" smtClean="0">
                <a:solidFill>
                  <a:srgbClr val="007D57"/>
                </a:solidFill>
              </a:rPr>
              <a:t>XML (solo dati modello o intera domanda via FEA 2.0)</a:t>
            </a:r>
            <a:endParaRPr lang="it-IT" sz="1400" b="1" kern="0" dirty="0">
              <a:solidFill>
                <a:srgbClr val="007D57"/>
              </a:solidFill>
            </a:endParaRPr>
          </a:p>
        </p:txBody>
      </p:sp>
      <p:sp>
        <p:nvSpPr>
          <p:cNvPr id="28" name="Freccia a destra 27"/>
          <p:cNvSpPr/>
          <p:nvPr/>
        </p:nvSpPr>
        <p:spPr>
          <a:xfrm>
            <a:off x="5327095" y="1850373"/>
            <a:ext cx="432910" cy="207052"/>
          </a:xfrm>
          <a:prstGeom prst="rightArrow">
            <a:avLst/>
          </a:prstGeom>
          <a:solidFill>
            <a:srgbClr val="007D57">
              <a:alpha val="40000"/>
            </a:srgbClr>
          </a:solidFill>
          <a:ln w="22225" cap="rnd" cmpd="sng" algn="ctr">
            <a:solidFill>
              <a:srgbClr val="007D57"/>
            </a:solidFill>
            <a:prstDash val="solid"/>
          </a:ln>
          <a:effectLst/>
        </p:spPr>
        <p:txBody>
          <a:bodyPr rtlCol="0" anchor="ctr"/>
          <a:lstStyle/>
          <a:p>
            <a:pPr algn="ctr">
              <a:defRPr/>
            </a:pPr>
            <a:endParaRPr lang="it-IT" sz="1200" kern="0">
              <a:solidFill>
                <a:prstClr val="white"/>
              </a:solidFill>
              <a:cs typeface="Arial" panose="020B0604020202020204" pitchFamily="34" charset="0"/>
            </a:endParaRPr>
          </a:p>
        </p:txBody>
      </p:sp>
      <p:sp>
        <p:nvSpPr>
          <p:cNvPr id="34" name="Rettangolo arrotondato 33"/>
          <p:cNvSpPr/>
          <p:nvPr/>
        </p:nvSpPr>
        <p:spPr>
          <a:xfrm>
            <a:off x="6049105" y="2449821"/>
            <a:ext cx="5626957" cy="851468"/>
          </a:xfrm>
          <a:prstGeom prst="roundRect">
            <a:avLst/>
          </a:prstGeom>
          <a:solidFill>
            <a:srgbClr val="007D57">
              <a:alpha val="5000"/>
            </a:srgbClr>
          </a:solidFill>
          <a:ln w="22225" cap="rnd" cmpd="sng" algn="ctr">
            <a:solidFill>
              <a:srgbClr val="007D57"/>
            </a:solidFill>
            <a:prstDash val="solid"/>
          </a:ln>
          <a:effectLst/>
        </p:spPr>
        <p:txBody>
          <a:bodyPr rtlCol="0" anchor="ctr"/>
          <a:lstStyle/>
          <a:p>
            <a:pPr marL="285750" indent="-285750">
              <a:buFontTx/>
              <a:buChar char="-"/>
              <a:defRPr/>
            </a:pPr>
            <a:r>
              <a:rPr lang="it-IT" sz="1200" b="1" kern="0" dirty="0">
                <a:solidFill>
                  <a:srgbClr val="007D57"/>
                </a:solidFill>
              </a:rPr>
              <a:t>Acquisizione automatica da Agenzia </a:t>
            </a:r>
            <a:r>
              <a:rPr lang="it-IT" sz="1200" b="1" kern="0" dirty="0" smtClean="0">
                <a:solidFill>
                  <a:srgbClr val="007D57"/>
                </a:solidFill>
              </a:rPr>
              <a:t>delle entrate</a:t>
            </a:r>
          </a:p>
          <a:p>
            <a:pPr marL="285750" indent="-285750">
              <a:buFontTx/>
              <a:buChar char="-"/>
              <a:defRPr/>
            </a:pPr>
            <a:r>
              <a:rPr lang="it-IT" sz="1200" b="1" kern="0" dirty="0">
                <a:solidFill>
                  <a:srgbClr val="007D57"/>
                </a:solidFill>
              </a:rPr>
              <a:t>Acquisizione automatica da Portale </a:t>
            </a:r>
            <a:r>
              <a:rPr lang="it-IT" sz="1200" b="1" kern="0" dirty="0" smtClean="0">
                <a:solidFill>
                  <a:srgbClr val="007D57"/>
                </a:solidFill>
              </a:rPr>
              <a:t>imprese</a:t>
            </a:r>
          </a:p>
          <a:p>
            <a:pPr marL="285750" indent="-285750">
              <a:buFontTx/>
              <a:buChar char="-"/>
              <a:defRPr/>
            </a:pPr>
            <a:r>
              <a:rPr lang="it-IT" sz="1200" b="1" kern="0" dirty="0">
                <a:solidFill>
                  <a:srgbClr val="007D57"/>
                </a:solidFill>
              </a:rPr>
              <a:t>Caricamento tracciato</a:t>
            </a:r>
            <a:r>
              <a:rPr lang="it-IT" sz="1200" b="1" kern="0" dirty="0" smtClean="0">
                <a:solidFill>
                  <a:srgbClr val="007D57"/>
                </a:solidFill>
              </a:rPr>
              <a:t> XBRL</a:t>
            </a:r>
          </a:p>
          <a:p>
            <a:pPr marL="285750" indent="-285750">
              <a:buFontTx/>
              <a:buChar char="-"/>
              <a:defRPr/>
            </a:pPr>
            <a:r>
              <a:rPr lang="it-IT" sz="1200" b="1" kern="0" dirty="0" smtClean="0">
                <a:solidFill>
                  <a:srgbClr val="007D57"/>
                </a:solidFill>
              </a:rPr>
              <a:t>Caricamento tracciato </a:t>
            </a:r>
            <a:r>
              <a:rPr lang="it-IT" sz="1200" b="1" kern="0" dirty="0">
                <a:solidFill>
                  <a:srgbClr val="007D57"/>
                </a:solidFill>
              </a:rPr>
              <a:t>XML (solo dati modello o intera domanda via FEA 2.0</a:t>
            </a:r>
            <a:r>
              <a:rPr lang="it-IT" sz="1200" b="1" kern="0" dirty="0" smtClean="0">
                <a:solidFill>
                  <a:srgbClr val="007D57"/>
                </a:solidFill>
              </a:rPr>
              <a:t>)</a:t>
            </a:r>
            <a:endParaRPr lang="it-IT" sz="1200" b="1" kern="0" dirty="0">
              <a:solidFill>
                <a:srgbClr val="007D57"/>
              </a:solidFill>
            </a:endParaRPr>
          </a:p>
        </p:txBody>
      </p:sp>
      <p:sp>
        <p:nvSpPr>
          <p:cNvPr id="37" name="Freccia a destra 36"/>
          <p:cNvSpPr/>
          <p:nvPr/>
        </p:nvSpPr>
        <p:spPr>
          <a:xfrm>
            <a:off x="5327095" y="2772029"/>
            <a:ext cx="432910" cy="207052"/>
          </a:xfrm>
          <a:prstGeom prst="rightArrow">
            <a:avLst/>
          </a:prstGeom>
          <a:solidFill>
            <a:srgbClr val="007D57">
              <a:alpha val="40000"/>
            </a:srgbClr>
          </a:solidFill>
          <a:ln w="22225" cap="rnd" cmpd="sng" algn="ctr">
            <a:solidFill>
              <a:srgbClr val="007D57"/>
            </a:solidFill>
            <a:prstDash val="solid"/>
          </a:ln>
          <a:effectLst/>
        </p:spPr>
        <p:txBody>
          <a:bodyPr rtlCol="0" anchor="ctr"/>
          <a:lstStyle/>
          <a:p>
            <a:pPr algn="ctr">
              <a:defRPr/>
            </a:pPr>
            <a:endParaRPr lang="it-IT" sz="1200" kern="0">
              <a:solidFill>
                <a:prstClr val="white"/>
              </a:solidFill>
              <a:cs typeface="Arial" panose="020B0604020202020204" pitchFamily="34" charset="0"/>
            </a:endParaRPr>
          </a:p>
        </p:txBody>
      </p:sp>
      <p:sp>
        <p:nvSpPr>
          <p:cNvPr id="38" name="Rettangolo arrotondato 37"/>
          <p:cNvSpPr/>
          <p:nvPr/>
        </p:nvSpPr>
        <p:spPr>
          <a:xfrm>
            <a:off x="6049106" y="3620573"/>
            <a:ext cx="5626957" cy="517700"/>
          </a:xfrm>
          <a:prstGeom prst="roundRect">
            <a:avLst/>
          </a:prstGeom>
          <a:solidFill>
            <a:srgbClr val="007D57">
              <a:alpha val="5000"/>
            </a:srgbClr>
          </a:solidFill>
          <a:ln w="22225" cap="rnd" cmpd="sng" algn="ctr">
            <a:solidFill>
              <a:srgbClr val="007D57"/>
            </a:solidFill>
            <a:prstDash val="solid"/>
          </a:ln>
          <a:effectLst/>
        </p:spPr>
        <p:txBody>
          <a:bodyPr rtlCol="0" anchor="ctr"/>
          <a:lstStyle/>
          <a:p>
            <a:pPr marL="285750" indent="-285750">
              <a:buFontTx/>
              <a:buChar char="-"/>
              <a:defRPr/>
            </a:pPr>
            <a:r>
              <a:rPr lang="it-IT" sz="1200" b="1" kern="0" dirty="0">
                <a:solidFill>
                  <a:srgbClr val="007D57"/>
                </a:solidFill>
              </a:rPr>
              <a:t>Acquisizione automatica da </a:t>
            </a:r>
            <a:r>
              <a:rPr lang="it-IT" sz="1200" b="1" kern="0" dirty="0" err="1" smtClean="0">
                <a:solidFill>
                  <a:srgbClr val="007D57"/>
                </a:solidFill>
              </a:rPr>
              <a:t>Crif</a:t>
            </a:r>
            <a:r>
              <a:rPr lang="it-IT" sz="1200" b="1" kern="0" dirty="0" smtClean="0">
                <a:solidFill>
                  <a:srgbClr val="007D57"/>
                </a:solidFill>
              </a:rPr>
              <a:t> e/o </a:t>
            </a:r>
            <a:r>
              <a:rPr lang="it-IT" sz="1200" b="1" kern="0" dirty="0" err="1" smtClean="0">
                <a:solidFill>
                  <a:srgbClr val="007D57"/>
                </a:solidFill>
              </a:rPr>
              <a:t>Cerved</a:t>
            </a:r>
            <a:endParaRPr lang="it-IT" sz="1200" b="1" kern="0" dirty="0" smtClean="0">
              <a:solidFill>
                <a:srgbClr val="007D57"/>
              </a:solidFill>
            </a:endParaRPr>
          </a:p>
          <a:p>
            <a:pPr marL="285750" indent="-285750">
              <a:buFontTx/>
              <a:buChar char="-"/>
              <a:defRPr/>
            </a:pPr>
            <a:r>
              <a:rPr lang="it-IT" sz="1200" b="1" kern="0" dirty="0" smtClean="0">
                <a:solidFill>
                  <a:srgbClr val="007D57"/>
                </a:solidFill>
              </a:rPr>
              <a:t>Caricamento </a:t>
            </a:r>
            <a:r>
              <a:rPr lang="it-IT" sz="1200" b="1" kern="0" dirty="0">
                <a:solidFill>
                  <a:srgbClr val="007D57"/>
                </a:solidFill>
              </a:rPr>
              <a:t>tracciato XML (solo dati modello o intera domanda via FEA 2.0)</a:t>
            </a:r>
            <a:endParaRPr lang="it-IT" sz="1400" b="1" kern="0" dirty="0">
              <a:solidFill>
                <a:srgbClr val="007D57"/>
              </a:solidFill>
            </a:endParaRPr>
          </a:p>
        </p:txBody>
      </p:sp>
      <p:sp>
        <p:nvSpPr>
          <p:cNvPr id="39" name="Freccia a destra 38"/>
          <p:cNvSpPr/>
          <p:nvPr/>
        </p:nvSpPr>
        <p:spPr>
          <a:xfrm>
            <a:off x="5331491" y="3775897"/>
            <a:ext cx="432910" cy="207052"/>
          </a:xfrm>
          <a:prstGeom prst="rightArrow">
            <a:avLst/>
          </a:prstGeom>
          <a:solidFill>
            <a:srgbClr val="007D57">
              <a:alpha val="40000"/>
            </a:srgbClr>
          </a:solidFill>
          <a:ln w="22225" cap="rnd" cmpd="sng" algn="ctr">
            <a:solidFill>
              <a:srgbClr val="007D57"/>
            </a:solidFill>
            <a:prstDash val="solid"/>
          </a:ln>
          <a:effectLst/>
        </p:spPr>
        <p:txBody>
          <a:bodyPr rtlCol="0" anchor="ctr"/>
          <a:lstStyle/>
          <a:p>
            <a:pPr algn="ctr">
              <a:defRPr/>
            </a:pPr>
            <a:endParaRPr lang="it-IT" sz="1200" kern="0">
              <a:solidFill>
                <a:prstClr val="white"/>
              </a:solidFill>
              <a:cs typeface="Arial" panose="020B0604020202020204" pitchFamily="34" charset="0"/>
            </a:endParaRPr>
          </a:p>
        </p:txBody>
      </p:sp>
      <p:sp>
        <p:nvSpPr>
          <p:cNvPr id="40" name="Rettangolo arrotondato 39"/>
          <p:cNvSpPr/>
          <p:nvPr/>
        </p:nvSpPr>
        <p:spPr>
          <a:xfrm>
            <a:off x="6049106" y="4251997"/>
            <a:ext cx="5626957" cy="522221"/>
          </a:xfrm>
          <a:prstGeom prst="roundRect">
            <a:avLst/>
          </a:prstGeom>
          <a:solidFill>
            <a:srgbClr val="007D57">
              <a:alpha val="5000"/>
            </a:srgbClr>
          </a:solidFill>
          <a:ln w="22225" cap="rnd" cmpd="sng" algn="ctr">
            <a:solidFill>
              <a:srgbClr val="007D57"/>
            </a:solidFill>
            <a:prstDash val="solid"/>
          </a:ln>
          <a:effectLst/>
        </p:spPr>
        <p:txBody>
          <a:bodyPr rtlCol="0" anchor="ctr"/>
          <a:lstStyle/>
          <a:p>
            <a:pPr marL="285750" indent="-285750">
              <a:buFontTx/>
              <a:buChar char="-"/>
              <a:defRPr/>
            </a:pPr>
            <a:r>
              <a:rPr lang="it-IT" sz="1200" b="1" kern="0" dirty="0">
                <a:solidFill>
                  <a:srgbClr val="007D57"/>
                </a:solidFill>
              </a:rPr>
              <a:t>Acquisizione automatica da </a:t>
            </a:r>
            <a:r>
              <a:rPr lang="it-IT" sz="1200" b="1" kern="0" dirty="0" smtClean="0">
                <a:solidFill>
                  <a:srgbClr val="007D57"/>
                </a:solidFill>
              </a:rPr>
              <a:t>Centrale Rischi</a:t>
            </a:r>
          </a:p>
          <a:p>
            <a:pPr marL="285750" indent="-285750">
              <a:buFontTx/>
              <a:buChar char="-"/>
              <a:defRPr/>
            </a:pPr>
            <a:r>
              <a:rPr lang="it-IT" sz="1200" b="1" kern="0" dirty="0" smtClean="0">
                <a:solidFill>
                  <a:srgbClr val="007D57"/>
                </a:solidFill>
              </a:rPr>
              <a:t>Caricamento </a:t>
            </a:r>
            <a:r>
              <a:rPr lang="it-IT" sz="1200" b="1" kern="0" dirty="0">
                <a:solidFill>
                  <a:srgbClr val="007D57"/>
                </a:solidFill>
              </a:rPr>
              <a:t>tracciato </a:t>
            </a:r>
            <a:r>
              <a:rPr lang="it-IT" sz="1200" b="1" kern="0" dirty="0" smtClean="0">
                <a:solidFill>
                  <a:srgbClr val="007D57"/>
                </a:solidFill>
              </a:rPr>
              <a:t>XML (</a:t>
            </a:r>
            <a:r>
              <a:rPr lang="it-IT" sz="1200" b="1" kern="0" dirty="0">
                <a:solidFill>
                  <a:srgbClr val="007D57"/>
                </a:solidFill>
              </a:rPr>
              <a:t>solo dati modello o intera domanda via FEA 2.0)</a:t>
            </a:r>
            <a:endParaRPr lang="it-IT" sz="1400" b="1" kern="0" dirty="0">
              <a:solidFill>
                <a:srgbClr val="007D57"/>
              </a:solidFill>
            </a:endParaRPr>
          </a:p>
        </p:txBody>
      </p:sp>
      <p:sp>
        <p:nvSpPr>
          <p:cNvPr id="54" name="Freccia a destra 53"/>
          <p:cNvSpPr/>
          <p:nvPr/>
        </p:nvSpPr>
        <p:spPr>
          <a:xfrm>
            <a:off x="5335887" y="4409581"/>
            <a:ext cx="432910" cy="207052"/>
          </a:xfrm>
          <a:prstGeom prst="rightArrow">
            <a:avLst/>
          </a:prstGeom>
          <a:solidFill>
            <a:srgbClr val="007D57">
              <a:alpha val="40000"/>
            </a:srgbClr>
          </a:solidFill>
          <a:ln w="22225" cap="rnd" cmpd="sng" algn="ctr">
            <a:solidFill>
              <a:srgbClr val="007D57"/>
            </a:solidFill>
            <a:prstDash val="solid"/>
          </a:ln>
          <a:effectLst/>
        </p:spPr>
        <p:txBody>
          <a:bodyPr rtlCol="0" anchor="ctr"/>
          <a:lstStyle/>
          <a:p>
            <a:pPr algn="ctr">
              <a:defRPr/>
            </a:pPr>
            <a:endParaRPr lang="it-IT" sz="1200" kern="0">
              <a:solidFill>
                <a:prstClr val="white"/>
              </a:solidFill>
              <a:cs typeface="Arial" panose="020B0604020202020204" pitchFamily="34" charset="0"/>
            </a:endParaRPr>
          </a:p>
        </p:txBody>
      </p:sp>
      <p:sp>
        <p:nvSpPr>
          <p:cNvPr id="56" name="Rettangolo arrotondato 55"/>
          <p:cNvSpPr/>
          <p:nvPr/>
        </p:nvSpPr>
        <p:spPr>
          <a:xfrm>
            <a:off x="6049106" y="5020550"/>
            <a:ext cx="5626957" cy="399902"/>
          </a:xfrm>
          <a:prstGeom prst="roundRect">
            <a:avLst/>
          </a:prstGeom>
          <a:solidFill>
            <a:srgbClr val="007D57">
              <a:alpha val="5000"/>
            </a:srgbClr>
          </a:solidFill>
          <a:ln w="22225" cap="rnd" cmpd="sng" algn="ctr">
            <a:solidFill>
              <a:srgbClr val="007D57"/>
            </a:solidFill>
            <a:prstDash val="solid"/>
          </a:ln>
          <a:effectLst/>
        </p:spPr>
        <p:txBody>
          <a:bodyPr rtlCol="0" anchor="ctr"/>
          <a:lstStyle/>
          <a:p>
            <a:pPr marL="285750" indent="-285750">
              <a:buFontTx/>
              <a:buChar char="-"/>
              <a:defRPr/>
            </a:pPr>
            <a:r>
              <a:rPr lang="it-IT" sz="1200" b="1" kern="0" dirty="0" smtClean="0">
                <a:solidFill>
                  <a:srgbClr val="007D57"/>
                </a:solidFill>
              </a:rPr>
              <a:t>Caricamento tracciato XML (</a:t>
            </a:r>
            <a:r>
              <a:rPr lang="it-IT" sz="1200" b="1" kern="0" dirty="0">
                <a:solidFill>
                  <a:srgbClr val="007D57"/>
                </a:solidFill>
              </a:rPr>
              <a:t>solo dati modello o intera domanda via FEA 2.0)  </a:t>
            </a:r>
            <a:endParaRPr lang="it-IT" sz="1400" b="1" kern="0" dirty="0">
              <a:solidFill>
                <a:srgbClr val="007D57"/>
              </a:solidFill>
            </a:endParaRPr>
          </a:p>
        </p:txBody>
      </p:sp>
      <p:sp>
        <p:nvSpPr>
          <p:cNvPr id="57" name="Freccia a destra 56"/>
          <p:cNvSpPr/>
          <p:nvPr/>
        </p:nvSpPr>
        <p:spPr>
          <a:xfrm>
            <a:off x="5331491" y="5115885"/>
            <a:ext cx="432910" cy="207052"/>
          </a:xfrm>
          <a:prstGeom prst="rightArrow">
            <a:avLst/>
          </a:prstGeom>
          <a:solidFill>
            <a:srgbClr val="007D57">
              <a:alpha val="40000"/>
            </a:srgbClr>
          </a:solidFill>
          <a:ln w="22225" cap="rnd" cmpd="sng" algn="ctr">
            <a:solidFill>
              <a:srgbClr val="007D57"/>
            </a:solidFill>
            <a:prstDash val="solid"/>
          </a:ln>
          <a:effectLst/>
        </p:spPr>
        <p:txBody>
          <a:bodyPr rtlCol="0" anchor="ctr"/>
          <a:lstStyle/>
          <a:p>
            <a:pPr algn="ctr">
              <a:defRPr/>
            </a:pPr>
            <a:endParaRPr lang="it-IT" sz="1200" kern="0">
              <a:solidFill>
                <a:prstClr val="white"/>
              </a:solidFill>
              <a:cs typeface="Arial" panose="020B0604020202020204" pitchFamily="34" charset="0"/>
            </a:endParaRPr>
          </a:p>
        </p:txBody>
      </p:sp>
      <p:sp>
        <p:nvSpPr>
          <p:cNvPr id="59" name="Rettangolo 58"/>
          <p:cNvSpPr/>
          <p:nvPr/>
        </p:nvSpPr>
        <p:spPr>
          <a:xfrm>
            <a:off x="1426080" y="5765921"/>
            <a:ext cx="10249982" cy="295466"/>
          </a:xfrm>
          <a:prstGeom prst="rect">
            <a:avLst/>
          </a:prstGeom>
          <a:noFill/>
          <a:ln>
            <a:noFill/>
          </a:ln>
        </p:spPr>
        <p:txBody>
          <a:bodyPr wrap="square">
            <a:spAutoFit/>
          </a:bodyPr>
          <a:lstStyle/>
          <a:p>
            <a:pPr>
              <a:lnSpc>
                <a:spcPct val="110000"/>
              </a:lnSpc>
              <a:spcBef>
                <a:spcPts val="600"/>
              </a:spcBef>
              <a:buClr>
                <a:srgbClr val="00458A"/>
              </a:buClr>
            </a:pPr>
            <a:r>
              <a:rPr lang="it-IT" sz="1200" i="1" dirty="0">
                <a:solidFill>
                  <a:srgbClr val="007D57"/>
                </a:solidFill>
                <a:ea typeface="ＭＳ Ｐゴシック"/>
                <a:cs typeface="Arial" panose="020B0604020202020204" pitchFamily="34" charset="0"/>
              </a:rPr>
              <a:t>* Per le Società di persone e le ditte individuali in contabilità ordinaria, è previsto l’inserimento manuale da parte del soggetto richiedente di </a:t>
            </a:r>
            <a:r>
              <a:rPr lang="it-IT" sz="1200" i="1" dirty="0" smtClean="0">
                <a:solidFill>
                  <a:srgbClr val="007D57"/>
                </a:solidFill>
                <a:ea typeface="ＭＳ Ｐゴシック"/>
                <a:cs typeface="Arial" panose="020B0604020202020204" pitchFamily="34" charset="0"/>
              </a:rPr>
              <a:t>6 </a:t>
            </a:r>
            <a:r>
              <a:rPr lang="it-IT" sz="1200" i="1" dirty="0">
                <a:solidFill>
                  <a:srgbClr val="007D57"/>
                </a:solidFill>
                <a:ea typeface="ＭＳ Ｐゴシック"/>
                <a:cs typeface="Arial" panose="020B0604020202020204" pitchFamily="34" charset="0"/>
              </a:rPr>
              <a:t>dati sui </a:t>
            </a:r>
            <a:r>
              <a:rPr lang="it-IT" sz="1200" i="1" dirty="0" smtClean="0">
                <a:solidFill>
                  <a:srgbClr val="007D57"/>
                </a:solidFill>
                <a:ea typeface="ＭＳ Ｐゴシック"/>
                <a:cs typeface="Arial" panose="020B0604020202020204" pitchFamily="34" charset="0"/>
              </a:rPr>
              <a:t>31 </a:t>
            </a:r>
            <a:r>
              <a:rPr lang="it-IT" sz="1200" i="1" dirty="0">
                <a:solidFill>
                  <a:srgbClr val="007D57"/>
                </a:solidFill>
                <a:ea typeface="ＭＳ Ｐゴシック"/>
                <a:cs typeface="Arial" panose="020B0604020202020204" pitchFamily="34" charset="0"/>
              </a:rPr>
              <a:t>richiesti </a:t>
            </a:r>
          </a:p>
        </p:txBody>
      </p:sp>
    </p:spTree>
    <p:extLst>
      <p:ext uri="{BB962C8B-B14F-4D97-AF65-F5344CB8AC3E}">
        <p14:creationId xmlns:p14="http://schemas.microsoft.com/office/powerpoint/2010/main" val="27925138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48</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Valutazione delle imprese start-up</a:t>
            </a:r>
          </a:p>
        </p:txBody>
      </p:sp>
      <p:sp>
        <p:nvSpPr>
          <p:cNvPr id="3" name="Rettangolo 2"/>
          <p:cNvSpPr/>
          <p:nvPr/>
        </p:nvSpPr>
        <p:spPr>
          <a:xfrm>
            <a:off x="931506" y="1356508"/>
            <a:ext cx="9633522" cy="4121128"/>
          </a:xfrm>
          <a:prstGeom prst="rect">
            <a:avLst/>
          </a:prstGeom>
        </p:spPr>
        <p:txBody>
          <a:bodyPr wrap="square">
            <a:spAutoFit/>
          </a:bodyPr>
          <a:lstStyle/>
          <a:p>
            <a:pPr marL="285750" indent="-285750">
              <a:lnSpc>
                <a:spcPct val="110000"/>
              </a:lnSpc>
              <a:buClr>
                <a:srgbClr val="009A6A"/>
              </a:buClr>
              <a:buSzPct val="130000"/>
              <a:buFont typeface="Wingdings" panose="05000000000000000000" pitchFamily="2" charset="2"/>
              <a:buChar char="§"/>
            </a:pPr>
            <a:r>
              <a:rPr lang="it-IT" sz="1400" dirty="0" smtClean="0">
                <a:latin typeface="Arial" panose="020B0604020202020204" pitchFamily="34" charset="0"/>
                <a:ea typeface="Osaka"/>
                <a:cs typeface="Arial" panose="020B0604020202020204" pitchFamily="34" charset="0"/>
              </a:rPr>
              <a:t>Le </a:t>
            </a:r>
            <a:r>
              <a:rPr lang="it-IT" sz="1400" dirty="0">
                <a:latin typeface="Arial" panose="020B0604020202020204" pitchFamily="34" charset="0"/>
                <a:ea typeface="Osaka"/>
                <a:cs typeface="Arial" panose="020B0604020202020204" pitchFamily="34" charset="0"/>
              </a:rPr>
              <a:t>nuove imprese (ovvero quelle che sono state costituite o hanno iniziato la propria attività non oltre tre anni prima della richiesta di ammissione alla garanzia del Fondo) non utilmente valutabili sulla base degli ultimi due bilanci approvati sono ammissibili, se:</a:t>
            </a:r>
          </a:p>
          <a:p>
            <a:pPr marL="552450" lvl="1" indent="-285750">
              <a:lnSpc>
                <a:spcPct val="110000"/>
              </a:lnSpc>
              <a:buClr>
                <a:srgbClr val="009A6A"/>
              </a:buClr>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l’operazione è richiesta esclusivamente a fronte di un programma di investimento; </a:t>
            </a:r>
          </a:p>
          <a:p>
            <a:pPr marL="552450" lvl="1" indent="-285750">
              <a:lnSpc>
                <a:spcPct val="110000"/>
              </a:lnSpc>
              <a:buClr>
                <a:srgbClr val="009A6A"/>
              </a:buClr>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 i mezzi propri, che devono risultare già versati alla data di erogazione del finanziamento (si considerano mezzi propri anche i finanziamenti dei soci in conto futuro aumento di capitale sociale), sono pari almeno al 25% dell’importo dell’investimento</a:t>
            </a:r>
            <a:r>
              <a:rPr lang="it-IT" sz="1400" dirty="0" smtClean="0">
                <a:latin typeface="Arial" panose="020B0604020202020204" pitchFamily="34" charset="0"/>
                <a:ea typeface="Osaka"/>
                <a:cs typeface="Arial" panose="020B0604020202020204" pitchFamily="34" charset="0"/>
              </a:rPr>
              <a:t>.</a:t>
            </a:r>
          </a:p>
          <a:p>
            <a:pPr marL="552450" lvl="1" indent="-285750">
              <a:lnSpc>
                <a:spcPct val="110000"/>
              </a:lnSpc>
              <a:buClr>
                <a:srgbClr val="009A6A"/>
              </a:buClr>
              <a:buFont typeface="Wingdings" panose="05000000000000000000" pitchFamily="2" charset="2"/>
              <a:buChar char="§"/>
            </a:pPr>
            <a:endParaRPr lang="it-IT" sz="1400" dirty="0">
              <a:latin typeface="Arial" panose="020B0604020202020204" pitchFamily="34" charset="0"/>
              <a:ea typeface="Osaka"/>
              <a:cs typeface="Arial" panose="020B0604020202020204" pitchFamily="34" charset="0"/>
            </a:endParaRPr>
          </a:p>
          <a:p>
            <a:pPr marL="288925" lvl="1" indent="-285750">
              <a:lnSpc>
                <a:spcPct val="110000"/>
              </a:lnSpc>
              <a:buClr>
                <a:srgbClr val="009A6A"/>
              </a:buClr>
              <a:buSzPct val="140000"/>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Per la valutazione di tali imprese deve essere inviato il business plan, completo di un bilancio previsionale almeno triennale e contenente informazioni su:</a:t>
            </a:r>
          </a:p>
          <a:p>
            <a:pPr marL="609600" lvl="1" indent="-342900">
              <a:lnSpc>
                <a:spcPct val="110000"/>
              </a:lnSpc>
              <a:buClr>
                <a:srgbClr val="009A6A"/>
              </a:buClr>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composizione societaria e management dell’impresa;</a:t>
            </a:r>
          </a:p>
          <a:p>
            <a:pPr marL="609600" lvl="1" indent="-342900">
              <a:lnSpc>
                <a:spcPct val="110000"/>
              </a:lnSpc>
              <a:buClr>
                <a:srgbClr val="009A6A"/>
              </a:buClr>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attività dell’impresa;</a:t>
            </a:r>
          </a:p>
          <a:p>
            <a:pPr marL="609600" lvl="1" indent="-342900">
              <a:lnSpc>
                <a:spcPct val="110000"/>
              </a:lnSpc>
              <a:buClr>
                <a:srgbClr val="009A6A"/>
              </a:buClr>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breve storia, motivazioni che sono alla base dell’iniziativa e prospettive di sviluppo;</a:t>
            </a:r>
          </a:p>
          <a:p>
            <a:pPr marL="609600" lvl="1" indent="-342900">
              <a:lnSpc>
                <a:spcPct val="110000"/>
              </a:lnSpc>
              <a:buClr>
                <a:srgbClr val="009A6A"/>
              </a:buClr>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struttura organizzativa dell’impresa;</a:t>
            </a:r>
          </a:p>
          <a:p>
            <a:pPr marL="609600" lvl="1" indent="-342900">
              <a:lnSpc>
                <a:spcPct val="110000"/>
              </a:lnSpc>
              <a:buClr>
                <a:srgbClr val="009A6A"/>
              </a:buClr>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elenco delle singole voci di spesa del programma di investimento ;</a:t>
            </a:r>
          </a:p>
          <a:p>
            <a:pPr marL="609600" lvl="1" indent="-342900">
              <a:lnSpc>
                <a:spcPct val="110000"/>
              </a:lnSpc>
              <a:buClr>
                <a:srgbClr val="009A6A"/>
              </a:buClr>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fonti finanziarie interne o esterne per la copertura di ogni singola voce di spesa del programma di investimento.</a:t>
            </a:r>
          </a:p>
          <a:p>
            <a:pPr marL="266700" lvl="1" indent="0">
              <a:lnSpc>
                <a:spcPct val="110000"/>
              </a:lnSpc>
              <a:buNone/>
            </a:pPr>
            <a:endParaRPr lang="it-IT" sz="1400" dirty="0">
              <a:latin typeface="Arial" panose="020B0604020202020204" pitchFamily="34" charset="0"/>
              <a:ea typeface="Osaka"/>
              <a:cs typeface="Arial" panose="020B0604020202020204" pitchFamily="34" charset="0"/>
            </a:endParaRPr>
          </a:p>
        </p:txBody>
      </p:sp>
    </p:spTree>
    <p:extLst>
      <p:ext uri="{BB962C8B-B14F-4D97-AF65-F5344CB8AC3E}">
        <p14:creationId xmlns:p14="http://schemas.microsoft.com/office/powerpoint/2010/main" val="4403921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49</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544649"/>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Valutazione delle imprese start-up – soggetti garanti autorizzati</a:t>
            </a:r>
          </a:p>
        </p:txBody>
      </p:sp>
      <p:sp>
        <p:nvSpPr>
          <p:cNvPr id="3" name="Rettangolo 2"/>
          <p:cNvSpPr/>
          <p:nvPr/>
        </p:nvSpPr>
        <p:spPr>
          <a:xfrm>
            <a:off x="931506" y="1356508"/>
            <a:ext cx="9633522" cy="3154774"/>
          </a:xfrm>
          <a:prstGeom prst="rect">
            <a:avLst/>
          </a:prstGeom>
        </p:spPr>
        <p:txBody>
          <a:bodyPr wrap="square">
            <a:spAutoFit/>
          </a:bodyPr>
          <a:lstStyle/>
          <a:p>
            <a:pPr>
              <a:lnSpc>
                <a:spcPct val="110000"/>
              </a:lnSpc>
              <a:buClr>
                <a:srgbClr val="009A6A"/>
              </a:buClr>
              <a:buSzPct val="130000"/>
            </a:pPr>
            <a:r>
              <a:rPr lang="it-IT" sz="1400" b="1" dirty="0">
                <a:solidFill>
                  <a:srgbClr val="007D57"/>
                </a:solidFill>
                <a:latin typeface="Arial" panose="020B0604020202020204" pitchFamily="34" charset="0"/>
                <a:ea typeface="ＭＳ Ｐゴシック"/>
                <a:cs typeface="Arial" panose="020B0604020202020204" pitchFamily="34" charset="0"/>
              </a:rPr>
              <a:t>Nel caso di richiesta effettuata da un soggetto garante autorizzato per operazioni finanziarie riferite a nuove imprese </a:t>
            </a:r>
            <a:r>
              <a:rPr lang="it-IT" sz="1400" dirty="0">
                <a:latin typeface="Arial" panose="020B0604020202020204" pitchFamily="34" charset="0"/>
                <a:ea typeface="Osaka"/>
                <a:cs typeface="Arial" panose="020B0604020202020204" pitchFamily="34" charset="0"/>
              </a:rPr>
              <a:t>(ovvero quelle che sono state costituite o hanno iniziato la propria attività non oltre tre anni prima della richiesta di ammissione alla garanzia del Fondo) :</a:t>
            </a:r>
          </a:p>
          <a:p>
            <a:pPr marL="285750" indent="-285750">
              <a:lnSpc>
                <a:spcPct val="110000"/>
              </a:lnSpc>
              <a:buClr>
                <a:srgbClr val="009A6A"/>
              </a:buClr>
              <a:buSzPct val="130000"/>
              <a:buFont typeface="Wingdings" panose="05000000000000000000" pitchFamily="2" charset="2"/>
              <a:buChar char="§"/>
            </a:pPr>
            <a:endParaRPr lang="it-IT" sz="1400" dirty="0">
              <a:latin typeface="Arial" panose="020B0604020202020204" pitchFamily="34" charset="0"/>
              <a:ea typeface="Osaka"/>
              <a:cs typeface="Arial" panose="020B0604020202020204" pitchFamily="34" charset="0"/>
            </a:endParaRPr>
          </a:p>
          <a:p>
            <a:pPr marL="285750" indent="-285750">
              <a:lnSpc>
                <a:spcPct val="110000"/>
              </a:lnSpc>
              <a:buClr>
                <a:srgbClr val="009A6A"/>
              </a:buClr>
              <a:buSzPct val="130000"/>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 la valutazione del merito di credito delle imprese e delle operazioni finanziarie è effettuata dal medesimo soggetto garante autorizzato;</a:t>
            </a:r>
          </a:p>
          <a:p>
            <a:pPr marL="285750" indent="-285750">
              <a:lnSpc>
                <a:spcPct val="110000"/>
              </a:lnSpc>
              <a:buClr>
                <a:srgbClr val="009A6A"/>
              </a:buClr>
              <a:buSzPct val="130000"/>
              <a:buFont typeface="Wingdings" panose="05000000000000000000" pitchFamily="2" charset="2"/>
              <a:buChar char="§"/>
            </a:pPr>
            <a:endParaRPr lang="it-IT" sz="1400" dirty="0">
              <a:latin typeface="Arial" panose="020B0604020202020204" pitchFamily="34" charset="0"/>
              <a:ea typeface="Osaka"/>
              <a:cs typeface="Arial" panose="020B0604020202020204" pitchFamily="34" charset="0"/>
            </a:endParaRPr>
          </a:p>
          <a:p>
            <a:pPr marL="285750" indent="-285750">
              <a:lnSpc>
                <a:spcPct val="110000"/>
              </a:lnSpc>
              <a:buClr>
                <a:srgbClr val="009A6A"/>
              </a:buClr>
              <a:buSzPct val="130000"/>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alla richiesta di garanzia non deve essere allegato alcun business plan;</a:t>
            </a:r>
          </a:p>
          <a:p>
            <a:pPr marL="285750" indent="-285750">
              <a:lnSpc>
                <a:spcPct val="110000"/>
              </a:lnSpc>
              <a:buClr>
                <a:srgbClr val="009A6A"/>
              </a:buClr>
              <a:buSzPct val="130000"/>
              <a:buFont typeface="Wingdings" panose="05000000000000000000" pitchFamily="2" charset="2"/>
              <a:buChar char="§"/>
            </a:pPr>
            <a:endParaRPr lang="it-IT" sz="1400" dirty="0">
              <a:latin typeface="Arial" panose="020B0604020202020204" pitchFamily="34" charset="0"/>
              <a:ea typeface="Osaka"/>
              <a:cs typeface="Arial" panose="020B0604020202020204" pitchFamily="34" charset="0"/>
            </a:endParaRPr>
          </a:p>
          <a:p>
            <a:pPr marL="285750" indent="-285750">
              <a:lnSpc>
                <a:spcPct val="110000"/>
              </a:lnSpc>
              <a:buClr>
                <a:srgbClr val="009A6A"/>
              </a:buClr>
              <a:buSzPct val="130000"/>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l’operazione finanziaria può essere richiesta per qualsiasi finalità, quindi non solo a fronte di investimento;</a:t>
            </a:r>
          </a:p>
          <a:p>
            <a:pPr marL="285750" indent="-285750">
              <a:lnSpc>
                <a:spcPct val="110000"/>
              </a:lnSpc>
              <a:buClr>
                <a:srgbClr val="009A6A"/>
              </a:buClr>
              <a:buSzPct val="130000"/>
              <a:buFont typeface="Wingdings" panose="05000000000000000000" pitchFamily="2" charset="2"/>
              <a:buChar char="§"/>
            </a:pPr>
            <a:endParaRPr lang="it-IT" sz="1400" dirty="0">
              <a:latin typeface="Arial" panose="020B0604020202020204" pitchFamily="34" charset="0"/>
              <a:ea typeface="Osaka"/>
              <a:cs typeface="Arial" panose="020B0604020202020204" pitchFamily="34" charset="0"/>
            </a:endParaRPr>
          </a:p>
          <a:p>
            <a:pPr marL="285750" indent="-285750">
              <a:lnSpc>
                <a:spcPct val="110000"/>
              </a:lnSpc>
              <a:buClr>
                <a:srgbClr val="009A6A"/>
              </a:buClr>
              <a:buSzPct val="130000"/>
              <a:buFont typeface="Wingdings" panose="05000000000000000000" pitchFamily="2" charset="2"/>
              <a:buChar char="§"/>
            </a:pPr>
            <a:r>
              <a:rPr lang="it-IT" sz="1400" dirty="0">
                <a:latin typeface="Arial" panose="020B0604020202020204" pitchFamily="34" charset="0"/>
                <a:ea typeface="Osaka"/>
                <a:cs typeface="Arial" panose="020B0604020202020204" pitchFamily="34" charset="0"/>
              </a:rPr>
              <a:t>qualora l’operazione richiesta fosse a fronte di investimento, non è richiesto il requisito del versamento del 25% dei mezzi propri sul totale del programma di investimento;</a:t>
            </a:r>
          </a:p>
        </p:txBody>
      </p:sp>
    </p:spTree>
    <p:extLst>
      <p:ext uri="{BB962C8B-B14F-4D97-AF65-F5344CB8AC3E}">
        <p14:creationId xmlns:p14="http://schemas.microsoft.com/office/powerpoint/2010/main" val="1443176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5</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15546" y="520053"/>
            <a:ext cx="10132539" cy="553998"/>
          </a:xfrm>
          <a:prstGeom prst="rect">
            <a:avLst/>
          </a:prstGeom>
        </p:spPr>
        <p:txBody>
          <a:bodyPr wrap="square">
            <a:spAutoFit/>
          </a:bodyPr>
          <a:lstStyle/>
          <a:p>
            <a:r>
              <a:rPr lang="it-IT" sz="3000" b="1" dirty="0">
                <a:solidFill>
                  <a:srgbClr val="007D57"/>
                </a:solidFill>
                <a:ea typeface="+mj-ea"/>
                <a:cs typeface="+mj-cs"/>
              </a:rPr>
              <a:t>Requisiti di ammissibilità – soggetti beneficiari finali</a:t>
            </a:r>
            <a:endParaRPr lang="it-IT" sz="3000" dirty="0"/>
          </a:p>
        </p:txBody>
      </p:sp>
      <p:sp>
        <p:nvSpPr>
          <p:cNvPr id="4" name="Rettangolo 3"/>
          <p:cNvSpPr/>
          <p:nvPr/>
        </p:nvSpPr>
        <p:spPr>
          <a:xfrm>
            <a:off x="815546" y="1222779"/>
            <a:ext cx="9860692" cy="4207370"/>
          </a:xfrm>
          <a:prstGeom prst="rect">
            <a:avLst/>
          </a:prstGeom>
        </p:spPr>
        <p:txBody>
          <a:bodyPr wrap="square">
            <a:spAutoFit/>
          </a:bodyPr>
          <a:lstStyle/>
          <a:p>
            <a:pPr marL="0" lvl="1" algn="just">
              <a:lnSpc>
                <a:spcPct val="150000"/>
              </a:lnSpc>
              <a:spcAft>
                <a:spcPts val="1800"/>
              </a:spcAft>
            </a:pPr>
            <a:r>
              <a:rPr lang="it-IT" sz="1400" b="1" dirty="0" smtClean="0">
                <a:solidFill>
                  <a:srgbClr val="007D57"/>
                </a:solidFill>
                <a:latin typeface="Arial" panose="020B0604020202020204" pitchFamily="34" charset="0"/>
                <a:ea typeface="ＭＳ Ｐゴシック"/>
                <a:cs typeface="Arial" panose="020B0604020202020204" pitchFamily="34" charset="0"/>
              </a:rPr>
              <a:t>La garanzia del Fondo non è concessa </a:t>
            </a:r>
            <a:r>
              <a:rPr lang="it-IT" sz="1400" dirty="0" smtClean="0">
                <a:latin typeface="Arial" panose="020B0604020202020204" pitchFamily="34" charset="0"/>
                <a:cs typeface="Arial" panose="020B0604020202020204" pitchFamily="34" charset="0"/>
              </a:rPr>
              <a:t>ai soggetti beneficiari che:</a:t>
            </a:r>
          </a:p>
          <a:p>
            <a:pPr marL="342900" lvl="1" indent="-342900" algn="just">
              <a:lnSpc>
                <a:spcPct val="150000"/>
              </a:lnSpc>
              <a:spcAft>
                <a:spcPts val="1800"/>
              </a:spcAft>
              <a:buFont typeface="+mj-lt"/>
              <a:buAutoNum type="alphaLcParenR"/>
            </a:pPr>
            <a:r>
              <a:rPr lang="it-IT" sz="1400" dirty="0" smtClean="0">
                <a:latin typeface="Arial" panose="020B0604020202020204" pitchFamily="34" charset="0"/>
                <a:cs typeface="Arial" panose="020B0604020202020204" pitchFamily="34" charset="0"/>
              </a:rPr>
              <a:t>rientrino nella definizione di “</a:t>
            </a:r>
            <a:r>
              <a:rPr lang="it-IT" sz="1400" b="1" dirty="0" smtClean="0">
                <a:solidFill>
                  <a:srgbClr val="007D57"/>
                </a:solidFill>
                <a:latin typeface="Arial" panose="020B0604020202020204" pitchFamily="34" charset="0"/>
                <a:ea typeface="ＭＳ Ｐゴシック"/>
                <a:cs typeface="Arial" panose="020B0604020202020204" pitchFamily="34" charset="0"/>
              </a:rPr>
              <a:t>impresa in difficoltà</a:t>
            </a:r>
            <a:r>
              <a:rPr lang="it-IT" sz="1400" dirty="0" smtClean="0">
                <a:latin typeface="Arial" panose="020B0604020202020204" pitchFamily="34" charset="0"/>
                <a:cs typeface="Arial" panose="020B0604020202020204" pitchFamily="34" charset="0"/>
              </a:rPr>
              <a:t>” ai sensi del regolamento 651/2014;</a:t>
            </a:r>
          </a:p>
          <a:p>
            <a:pPr marL="342900" lvl="1" indent="-342900" algn="just">
              <a:lnSpc>
                <a:spcPct val="150000"/>
              </a:lnSpc>
              <a:spcAft>
                <a:spcPts val="1800"/>
              </a:spcAft>
              <a:buFont typeface="+mj-lt"/>
              <a:buAutoNum type="alphaLcParenR"/>
            </a:pPr>
            <a:r>
              <a:rPr lang="it-IT" sz="1400" dirty="0" smtClean="0">
                <a:latin typeface="Arial" panose="020B0604020202020204" pitchFamily="34" charset="0"/>
                <a:cs typeface="Arial" panose="020B0604020202020204" pitchFamily="34" charset="0"/>
              </a:rPr>
              <a:t>presentino, alla data della richiesta di garanzia, sulla posizione globale di rischio, </a:t>
            </a:r>
            <a:r>
              <a:rPr lang="it-IT" sz="1400" b="1" dirty="0" smtClean="0">
                <a:solidFill>
                  <a:srgbClr val="007D57"/>
                </a:solidFill>
                <a:latin typeface="Arial" panose="020B0604020202020204" pitchFamily="34" charset="0"/>
                <a:ea typeface="ＭＳ Ｐゴシック"/>
                <a:cs typeface="Arial" panose="020B0604020202020204" pitchFamily="34" charset="0"/>
              </a:rPr>
              <a:t>esposizioni classificate come “sofferenze”</a:t>
            </a:r>
            <a:r>
              <a:rPr lang="it-IT" sz="1400" dirty="0" smtClean="0">
                <a:solidFill>
                  <a:srgbClr val="818A8F"/>
                </a:solidFill>
                <a:latin typeface="Arial" panose="020B0604020202020204" pitchFamily="34" charset="0"/>
                <a:cs typeface="Arial" panose="020B0604020202020204" pitchFamily="34" charset="0"/>
              </a:rPr>
              <a:t>;</a:t>
            </a:r>
          </a:p>
          <a:p>
            <a:pPr marL="342900" lvl="1" indent="-342900" algn="just">
              <a:lnSpc>
                <a:spcPct val="150000"/>
              </a:lnSpc>
              <a:spcAft>
                <a:spcPts val="1800"/>
              </a:spcAft>
              <a:buFont typeface="+mj-lt"/>
              <a:buAutoNum type="alphaLcParenR"/>
            </a:pPr>
            <a:r>
              <a:rPr lang="it-IT" sz="1400" dirty="0" smtClean="0">
                <a:latin typeface="Arial" panose="020B0604020202020204" pitchFamily="34" charset="0"/>
                <a:cs typeface="Arial" panose="020B0604020202020204" pitchFamily="34" charset="0"/>
              </a:rPr>
              <a:t>presentino, alla data della richiesta di garanzia, esposizioni </a:t>
            </a:r>
            <a:r>
              <a:rPr lang="it-IT" sz="1400" b="1" dirty="0" smtClean="0">
                <a:solidFill>
                  <a:srgbClr val="007D57"/>
                </a:solidFill>
                <a:latin typeface="Arial" panose="020B0604020202020204" pitchFamily="34" charset="0"/>
                <a:ea typeface="ＭＳ Ｐゴシック"/>
                <a:cs typeface="Arial" panose="020B0604020202020204" pitchFamily="34" charset="0"/>
              </a:rPr>
              <a:t>nei confronti del soggetto finanziatore </a:t>
            </a:r>
            <a:r>
              <a:rPr lang="it-IT" sz="1400" dirty="0" smtClean="0">
                <a:latin typeface="Arial" panose="020B0604020202020204" pitchFamily="34" charset="0"/>
                <a:cs typeface="Arial" panose="020B0604020202020204" pitchFamily="34" charset="0"/>
              </a:rPr>
              <a:t>classificate come </a:t>
            </a:r>
            <a:r>
              <a:rPr lang="it-IT" sz="1400" b="1" dirty="0" smtClean="0">
                <a:solidFill>
                  <a:srgbClr val="007D57"/>
                </a:solidFill>
                <a:latin typeface="Arial" panose="020B0604020202020204" pitchFamily="34" charset="0"/>
                <a:ea typeface="ＭＳ Ｐゴシック"/>
                <a:cs typeface="Arial" panose="020B0604020202020204" pitchFamily="34" charset="0"/>
              </a:rPr>
              <a:t>inadempienze probabili o scadute e/o sconfinanti deteriorate</a:t>
            </a:r>
            <a:r>
              <a:rPr lang="it-IT" sz="1400" dirty="0" smtClean="0">
                <a:solidFill>
                  <a:srgbClr val="818A8F"/>
                </a:solidFill>
                <a:latin typeface="Arial" panose="020B0604020202020204" pitchFamily="34" charset="0"/>
                <a:cs typeface="Arial" panose="020B0604020202020204" pitchFamily="34" charset="0"/>
              </a:rPr>
              <a:t>;</a:t>
            </a:r>
          </a:p>
          <a:p>
            <a:pPr marL="342900" lvl="1" indent="-342900" algn="just">
              <a:lnSpc>
                <a:spcPct val="150000"/>
              </a:lnSpc>
              <a:spcAft>
                <a:spcPts val="1200"/>
              </a:spcAft>
              <a:buFont typeface="+mj-lt"/>
              <a:buAutoNum type="alphaLcParenR"/>
            </a:pPr>
            <a:r>
              <a:rPr lang="it-IT" sz="1400" dirty="0" smtClean="0">
                <a:latin typeface="Arial" panose="020B0604020202020204" pitchFamily="34" charset="0"/>
                <a:cs typeface="Arial" panose="020B0604020202020204" pitchFamily="34" charset="0"/>
              </a:rPr>
              <a:t>siano in stato di </a:t>
            </a:r>
            <a:r>
              <a:rPr lang="it-IT" sz="1400" b="1" dirty="0" smtClean="0">
                <a:solidFill>
                  <a:srgbClr val="007D57"/>
                </a:solidFill>
                <a:latin typeface="Arial" panose="020B0604020202020204" pitchFamily="34" charset="0"/>
                <a:ea typeface="ＭＳ Ｐゴシック"/>
                <a:cs typeface="Arial" panose="020B0604020202020204" pitchFamily="34" charset="0"/>
              </a:rPr>
              <a:t>scioglimento o di liquidazione</a:t>
            </a:r>
            <a:r>
              <a:rPr lang="it-IT" sz="1400" dirty="0" smtClean="0">
                <a:solidFill>
                  <a:srgbClr val="818A8F"/>
                </a:solidFill>
                <a:latin typeface="Arial" panose="020B0604020202020204" pitchFamily="34" charset="0"/>
                <a:cs typeface="Arial" panose="020B0604020202020204" pitchFamily="34" charset="0"/>
              </a:rPr>
              <a:t>, </a:t>
            </a:r>
            <a:r>
              <a:rPr lang="it-IT" sz="1400" dirty="0" smtClean="0">
                <a:latin typeface="Arial" panose="020B0604020202020204" pitchFamily="34" charset="0"/>
                <a:cs typeface="Arial" panose="020B0604020202020204" pitchFamily="34" charset="0"/>
              </a:rPr>
              <a:t>ovvero sottoposti a </a:t>
            </a:r>
            <a:r>
              <a:rPr lang="it-IT" sz="1400" b="1" dirty="0" smtClean="0">
                <a:solidFill>
                  <a:srgbClr val="007D57"/>
                </a:solidFill>
                <a:latin typeface="Arial" panose="020B0604020202020204" pitchFamily="34" charset="0"/>
                <a:ea typeface="ＭＳ Ｐゴシック"/>
                <a:cs typeface="Arial" panose="020B0604020202020204" pitchFamily="34" charset="0"/>
              </a:rPr>
              <a:t>procedure concorsuali per insolvenza </a:t>
            </a:r>
            <a:r>
              <a:rPr lang="it-IT" sz="1400" dirty="0" smtClean="0">
                <a:latin typeface="Arial" panose="020B0604020202020204" pitchFamily="34" charset="0"/>
                <a:cs typeface="Arial" panose="020B0604020202020204" pitchFamily="34" charset="0"/>
              </a:rPr>
              <a:t>o ad </a:t>
            </a:r>
            <a:r>
              <a:rPr lang="it-IT" sz="1400" b="1" dirty="0" smtClean="0">
                <a:solidFill>
                  <a:srgbClr val="007D57"/>
                </a:solidFill>
                <a:latin typeface="Arial" panose="020B0604020202020204" pitchFamily="34" charset="0"/>
                <a:ea typeface="ＭＳ Ｐゴシック"/>
                <a:cs typeface="Arial" panose="020B0604020202020204" pitchFamily="34" charset="0"/>
              </a:rPr>
              <a:t>accordi stragiudiziali o piani asseverati</a:t>
            </a:r>
            <a:r>
              <a:rPr lang="it-IT" sz="1400" dirty="0" smtClean="0">
                <a:solidFill>
                  <a:srgbClr val="818A8F"/>
                </a:solidFill>
                <a:latin typeface="Arial" panose="020B0604020202020204" pitchFamily="34" charset="0"/>
                <a:cs typeface="Arial" panose="020B0604020202020204" pitchFamily="34" charset="0"/>
              </a:rPr>
              <a:t> </a:t>
            </a:r>
            <a:r>
              <a:rPr lang="it-IT" sz="1400" dirty="0" smtClean="0">
                <a:latin typeface="Arial" panose="020B0604020202020204" pitchFamily="34" charset="0"/>
                <a:cs typeface="Arial" panose="020B0604020202020204" pitchFamily="34" charset="0"/>
              </a:rPr>
              <a:t>ai sensi dell’articolo 67, comma 3, lettera d), della legge fallimentare di cui al regio decreto 16 marzo 1942, n. 267 o ad </a:t>
            </a:r>
            <a:r>
              <a:rPr lang="it-IT" sz="1400" b="1" dirty="0" smtClean="0">
                <a:solidFill>
                  <a:srgbClr val="007D57"/>
                </a:solidFill>
                <a:latin typeface="Arial" panose="020B0604020202020204" pitchFamily="34" charset="0"/>
                <a:ea typeface="ＭＳ Ｐゴシック"/>
                <a:cs typeface="Arial" panose="020B0604020202020204" pitchFamily="34" charset="0"/>
              </a:rPr>
              <a:t>accordi di ristrutturazione dei debiti </a:t>
            </a:r>
            <a:r>
              <a:rPr lang="it-IT" sz="1400" dirty="0" smtClean="0">
                <a:latin typeface="Arial" panose="020B0604020202020204" pitchFamily="34" charset="0"/>
                <a:cs typeface="Arial" panose="020B0604020202020204" pitchFamily="34" charset="0"/>
              </a:rPr>
              <a:t>ai sensi dell’articolo 182-bis della medesima legge.</a:t>
            </a: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646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50</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18487" y="340845"/>
            <a:ext cx="10229461" cy="1015663"/>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Sezione Speciale per il cinema – valutazione delle imprese operanti su commessa o a progetto</a:t>
            </a:r>
          </a:p>
        </p:txBody>
      </p:sp>
      <p:sp>
        <p:nvSpPr>
          <p:cNvPr id="3" name="Rettangolo 2"/>
          <p:cNvSpPr/>
          <p:nvPr/>
        </p:nvSpPr>
        <p:spPr>
          <a:xfrm>
            <a:off x="931506" y="1356508"/>
            <a:ext cx="9633522" cy="4124206"/>
          </a:xfrm>
          <a:prstGeom prst="rect">
            <a:avLst/>
          </a:prstGeom>
        </p:spPr>
        <p:txBody>
          <a:bodyPr wrap="square">
            <a:spAutoFit/>
          </a:bodyPr>
          <a:lstStyle/>
          <a:p>
            <a:pPr marL="285750" indent="-285750">
              <a:buClr>
                <a:srgbClr val="009A6A"/>
              </a:buClr>
              <a:buSzPct val="140000"/>
              <a:buFont typeface="Wingdings" panose="05000000000000000000" pitchFamily="2" charset="2"/>
              <a:buChar char="§"/>
            </a:pPr>
            <a:r>
              <a:rPr lang="it-IT" sz="1400" dirty="0">
                <a:latin typeface="Arial" panose="020B0604020202020204" pitchFamily="34" charset="0"/>
                <a:cs typeface="Arial" panose="020B0604020202020204" pitchFamily="34" charset="0"/>
              </a:rPr>
              <a:t>Le PMI ammissibili alla Sezione speciale per il cinema *, </a:t>
            </a:r>
            <a:r>
              <a:rPr lang="it-IT" sz="1400" dirty="0">
                <a:latin typeface="Arial" panose="020B0604020202020204" pitchFamily="34" charset="0"/>
                <a:ea typeface="Osaka"/>
                <a:cs typeface="Arial" panose="020B0604020202020204" pitchFamily="34" charset="0"/>
              </a:rPr>
              <a:t>caratterizzate da cicli produttivi ultrannuali e operanti su commessa o a progetto, non utilmente valutabili sulla base degli altri modelli di valutazione, possono essere valutate anche sulla base del business plan del progetto a condizione che siano rispettati i seguenti parametri : </a:t>
            </a:r>
            <a:endParaRPr lang="it-IT" sz="1400" dirty="0" smtClean="0">
              <a:latin typeface="Arial" panose="020B0604020202020204" pitchFamily="34" charset="0"/>
              <a:ea typeface="Osaka"/>
              <a:cs typeface="Arial" panose="020B0604020202020204" pitchFamily="34" charset="0"/>
            </a:endParaRPr>
          </a:p>
          <a:p>
            <a:endParaRPr lang="it-IT" sz="1400" dirty="0">
              <a:latin typeface="Arial" panose="020B0604020202020204" pitchFamily="34" charset="0"/>
              <a:ea typeface="Osaka"/>
              <a:cs typeface="Arial" panose="020B0604020202020204" pitchFamily="34" charset="0"/>
            </a:endParaRPr>
          </a:p>
          <a:p>
            <a:pPr lvl="1">
              <a:buClr>
                <a:srgbClr val="009A6A"/>
              </a:buClr>
              <a:buFont typeface="Wingdings" panose="05000000000000000000" pitchFamily="2" charset="2"/>
              <a:buChar char="§"/>
            </a:pPr>
            <a:r>
              <a:rPr lang="it-IT" sz="1400" dirty="0" smtClean="0">
                <a:latin typeface="Arial" panose="020B0604020202020204" pitchFamily="34" charset="0"/>
                <a:ea typeface="Osaka"/>
                <a:cs typeface="Arial" panose="020B0604020202020204" pitchFamily="34" charset="0"/>
              </a:rPr>
              <a:t> l’operazione </a:t>
            </a:r>
            <a:r>
              <a:rPr lang="it-IT" sz="1400" dirty="0">
                <a:latin typeface="Arial" panose="020B0604020202020204" pitchFamily="34" charset="0"/>
                <a:ea typeface="Osaka"/>
                <a:cs typeface="Arial" panose="020B0604020202020204" pitchFamily="34" charset="0"/>
              </a:rPr>
              <a:t>finanziaria sia finalizzata alla copertura dei costi del progetto; </a:t>
            </a:r>
            <a:endParaRPr lang="it-IT" sz="1400" dirty="0" smtClean="0">
              <a:latin typeface="Arial" panose="020B0604020202020204" pitchFamily="34" charset="0"/>
              <a:ea typeface="Osaka"/>
              <a:cs typeface="Arial" panose="020B0604020202020204" pitchFamily="34" charset="0"/>
            </a:endParaRPr>
          </a:p>
          <a:p>
            <a:pPr lvl="1">
              <a:buClr>
                <a:srgbClr val="009A6A"/>
              </a:buClr>
              <a:buFont typeface="Wingdings" panose="05000000000000000000" pitchFamily="2" charset="2"/>
              <a:buChar char="§"/>
            </a:pPr>
            <a:endParaRPr lang="it-IT" sz="1400" dirty="0">
              <a:latin typeface="Arial" panose="020B0604020202020204" pitchFamily="34" charset="0"/>
              <a:ea typeface="Osaka"/>
              <a:cs typeface="Arial" panose="020B0604020202020204" pitchFamily="34" charset="0"/>
            </a:endParaRPr>
          </a:p>
          <a:p>
            <a:pPr lvl="1">
              <a:buClr>
                <a:srgbClr val="009A6A"/>
              </a:buClr>
              <a:buFont typeface="Wingdings" panose="05000000000000000000" pitchFamily="2" charset="2"/>
              <a:buChar char="§"/>
            </a:pPr>
            <a:r>
              <a:rPr lang="it-IT" sz="1400" dirty="0" smtClean="0">
                <a:latin typeface="Arial" panose="020B0604020202020204" pitchFamily="34" charset="0"/>
                <a:ea typeface="Osaka"/>
                <a:cs typeface="Arial" panose="020B0604020202020204" pitchFamily="34" charset="0"/>
              </a:rPr>
              <a:t> la </a:t>
            </a:r>
            <a:r>
              <a:rPr lang="it-IT" sz="1400" dirty="0">
                <a:latin typeface="Arial" panose="020B0604020202020204" pitchFamily="34" charset="0"/>
                <a:ea typeface="Osaka"/>
                <a:cs typeface="Arial" panose="020B0604020202020204" pitchFamily="34" charset="0"/>
              </a:rPr>
              <a:t>durata dell’operazione finanziaria non ecceda la durata del ciclo economico del progetto; </a:t>
            </a:r>
            <a:endParaRPr lang="it-IT" sz="1400" dirty="0" smtClean="0">
              <a:latin typeface="Arial" panose="020B0604020202020204" pitchFamily="34" charset="0"/>
              <a:ea typeface="Osaka"/>
              <a:cs typeface="Arial" panose="020B0604020202020204" pitchFamily="34" charset="0"/>
            </a:endParaRPr>
          </a:p>
          <a:p>
            <a:pPr lvl="1">
              <a:buClr>
                <a:srgbClr val="009A6A"/>
              </a:buClr>
              <a:buFont typeface="Wingdings" panose="05000000000000000000" pitchFamily="2" charset="2"/>
              <a:buChar char="§"/>
            </a:pPr>
            <a:endParaRPr lang="it-IT" sz="1400" dirty="0">
              <a:latin typeface="Arial" panose="020B0604020202020204" pitchFamily="34" charset="0"/>
              <a:ea typeface="Osaka"/>
              <a:cs typeface="Arial" panose="020B0604020202020204" pitchFamily="34" charset="0"/>
            </a:endParaRPr>
          </a:p>
          <a:p>
            <a:pPr lvl="1">
              <a:buClr>
                <a:srgbClr val="009A6A"/>
              </a:buClr>
              <a:buFont typeface="Wingdings" panose="05000000000000000000" pitchFamily="2" charset="2"/>
              <a:buChar char="§"/>
            </a:pPr>
            <a:r>
              <a:rPr lang="it-IT" sz="1400" dirty="0" smtClean="0">
                <a:latin typeface="Arial" panose="020B0604020202020204" pitchFamily="34" charset="0"/>
                <a:ea typeface="Osaka"/>
                <a:cs typeface="Arial" panose="020B0604020202020204" pitchFamily="34" charset="0"/>
              </a:rPr>
              <a:t> i </a:t>
            </a:r>
            <a:r>
              <a:rPr lang="it-IT" sz="1400" dirty="0">
                <a:latin typeface="Arial" panose="020B0604020202020204" pitchFamily="34" charset="0"/>
                <a:ea typeface="Osaka"/>
                <a:cs typeface="Arial" panose="020B0604020202020204" pitchFamily="34" charset="0"/>
              </a:rPr>
              <a:t>mezzi propri apportati dall’impresa non siano inferiori al 10% dei costi del progetto. </a:t>
            </a:r>
            <a:endParaRPr lang="it-IT" sz="1400" dirty="0">
              <a:latin typeface="Arial" panose="020B0604020202020204" pitchFamily="34" charset="0"/>
              <a:cs typeface="Arial" panose="020B0604020202020204" pitchFamily="34" charset="0"/>
            </a:endParaRPr>
          </a:p>
          <a:p>
            <a:endParaRPr lang="it-IT" sz="1400" dirty="0">
              <a:latin typeface="Arial" panose="020B0604020202020204" pitchFamily="34" charset="0"/>
              <a:ea typeface="Osaka"/>
              <a:cs typeface="Arial" panose="020B0604020202020204" pitchFamily="34" charset="0"/>
            </a:endParaRPr>
          </a:p>
          <a:p>
            <a:endParaRPr lang="it-IT" sz="1400" dirty="0">
              <a:latin typeface="Arial" panose="020B0604020202020204" pitchFamily="34" charset="0"/>
              <a:ea typeface="Osaka"/>
              <a:cs typeface="Arial" panose="020B0604020202020204" pitchFamily="34" charset="0"/>
            </a:endParaRPr>
          </a:p>
          <a:p>
            <a:endParaRPr lang="it-IT" sz="1400" dirty="0">
              <a:latin typeface="Arial" panose="020B0604020202020204" pitchFamily="34" charset="0"/>
              <a:ea typeface="Osaka"/>
              <a:cs typeface="Arial" panose="020B0604020202020204" pitchFamily="34" charset="0"/>
            </a:endParaRPr>
          </a:p>
          <a:p>
            <a:endParaRPr lang="it-IT" sz="1400" dirty="0">
              <a:latin typeface="Arial" panose="020B0604020202020204" pitchFamily="34" charset="0"/>
              <a:ea typeface="Osaka"/>
              <a:cs typeface="Arial" panose="020B0604020202020204" pitchFamily="34" charset="0"/>
            </a:endParaRPr>
          </a:p>
          <a:p>
            <a:endParaRPr lang="it-IT" sz="1400" dirty="0">
              <a:latin typeface="Arial" panose="020B0604020202020204" pitchFamily="34" charset="0"/>
              <a:ea typeface="Osaka"/>
              <a:cs typeface="Arial" panose="020B0604020202020204" pitchFamily="34" charset="0"/>
            </a:endParaRPr>
          </a:p>
          <a:p>
            <a:endParaRPr lang="it-IT" sz="1400" dirty="0">
              <a:latin typeface="Arial" panose="020B0604020202020204" pitchFamily="34" charset="0"/>
              <a:ea typeface="Osaka"/>
              <a:cs typeface="Arial" panose="020B0604020202020204" pitchFamily="34" charset="0"/>
            </a:endParaRPr>
          </a:p>
          <a:p>
            <a:endParaRPr lang="it-IT" sz="1400" dirty="0">
              <a:latin typeface="Arial" panose="020B0604020202020204" pitchFamily="34" charset="0"/>
              <a:ea typeface="Osaka"/>
              <a:cs typeface="Arial" panose="020B0604020202020204" pitchFamily="34" charset="0"/>
            </a:endParaRPr>
          </a:p>
          <a:p>
            <a:r>
              <a:rPr lang="it-IT" sz="1400" dirty="0">
                <a:latin typeface="Arial" panose="020B0604020202020204" pitchFamily="34" charset="0"/>
                <a:cs typeface="Arial" panose="020B0604020202020204" pitchFamily="34" charset="0"/>
              </a:rPr>
              <a:t>*</a:t>
            </a:r>
            <a:r>
              <a:rPr lang="it-IT" sz="1200" dirty="0">
                <a:latin typeface="Arial" panose="020B0604020202020204" pitchFamily="34" charset="0"/>
                <a:cs typeface="Arial" panose="020B0604020202020204" pitchFamily="34" charset="0"/>
              </a:rPr>
              <a:t>le PMI che svolgono, in via primaria, le seguenti attività della Classificazione ATECO 2007: </a:t>
            </a:r>
          </a:p>
          <a:p>
            <a:r>
              <a:rPr lang="it-IT" sz="1200" dirty="0">
                <a:latin typeface="Arial" panose="020B0604020202020204" pitchFamily="34" charset="0"/>
                <a:cs typeface="Arial" panose="020B0604020202020204" pitchFamily="34" charset="0"/>
              </a:rPr>
              <a:t>       a) Produzione cinematografica, di video e di </a:t>
            </a:r>
            <a:r>
              <a:rPr lang="it-IT" sz="1200" dirty="0" smtClean="0">
                <a:latin typeface="Arial" panose="020B0604020202020204" pitchFamily="34" charset="0"/>
                <a:cs typeface="Arial" panose="020B0604020202020204" pitchFamily="34" charset="0"/>
              </a:rPr>
              <a:t>programmi televisivi </a:t>
            </a:r>
            <a:r>
              <a:rPr lang="it-IT" sz="1200" dirty="0">
                <a:latin typeface="Arial" panose="020B0604020202020204" pitchFamily="34" charset="0"/>
                <a:cs typeface="Arial" panose="020B0604020202020204" pitchFamily="34" charset="0"/>
              </a:rPr>
              <a:t>(59.11.0); </a:t>
            </a:r>
          </a:p>
          <a:p>
            <a:r>
              <a:rPr lang="it-IT" sz="1200" dirty="0">
                <a:latin typeface="Arial" panose="020B0604020202020204" pitchFamily="34" charset="0"/>
                <a:cs typeface="Arial" panose="020B0604020202020204" pitchFamily="34" charset="0"/>
              </a:rPr>
              <a:t>       b) Post-produzione cinematografica, di video e di programmi televisivi (59.12.0). </a:t>
            </a:r>
          </a:p>
        </p:txBody>
      </p:sp>
    </p:spTree>
    <p:extLst>
      <p:ext uri="{BB962C8B-B14F-4D97-AF65-F5344CB8AC3E}">
        <p14:creationId xmlns:p14="http://schemas.microsoft.com/office/powerpoint/2010/main" val="6091260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9557" y="2224216"/>
            <a:ext cx="11166184" cy="964754"/>
          </a:xfrm>
        </p:spPr>
        <p:txBody>
          <a:bodyPr anchor="ctr" anchorCtr="0">
            <a:normAutofit fontScale="90000"/>
          </a:bodyPr>
          <a:lstStyle/>
          <a:p>
            <a:pPr lvl="0" algn="ctr" eaLnBrk="0" fontAlgn="base" hangingPunct="0">
              <a:lnSpc>
                <a:spcPct val="100000"/>
              </a:lnSpc>
              <a:spcBef>
                <a:spcPct val="20000"/>
              </a:spcBef>
              <a:spcAft>
                <a:spcPct val="0"/>
              </a:spcAft>
              <a:tabLst>
                <a:tab pos="901700" algn="l"/>
              </a:tabLst>
              <a:defRPr/>
            </a:pPr>
            <a:r>
              <a:rPr lang="it-IT" sz="4000" dirty="0">
                <a:latin typeface="Calibri" panose="020F0502020204030204" pitchFamily="34" charset="0"/>
                <a:cs typeface="Calibri" panose="020F0502020204030204" pitchFamily="34" charset="0"/>
              </a:rPr>
              <a:t>Procedure per l’individuazione dei soggetti garanti autorizzati</a:t>
            </a:r>
          </a:p>
        </p:txBody>
      </p:sp>
    </p:spTree>
    <p:extLst>
      <p:ext uri="{BB962C8B-B14F-4D97-AF65-F5344CB8AC3E}">
        <p14:creationId xmlns:p14="http://schemas.microsoft.com/office/powerpoint/2010/main" val="20996818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52</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92628" y="325866"/>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Procedure per l’autorizzazione (1/2)</a:t>
            </a:r>
          </a:p>
        </p:txBody>
      </p:sp>
      <mc:AlternateContent xmlns:mc="http://schemas.openxmlformats.org/markup-compatibility/2006" xmlns:a14="http://schemas.microsoft.com/office/drawing/2010/main">
        <mc:Choice Requires="a14">
          <p:sp>
            <p:nvSpPr>
              <p:cNvPr id="3" name="Rettangolo 2"/>
              <p:cNvSpPr/>
              <p:nvPr/>
            </p:nvSpPr>
            <p:spPr>
              <a:xfrm>
                <a:off x="892627" y="795103"/>
                <a:ext cx="10030745" cy="3026278"/>
              </a:xfrm>
              <a:prstGeom prst="rect">
                <a:avLst/>
              </a:prstGeom>
            </p:spPr>
            <p:txBody>
              <a:bodyPr wrap="square">
                <a:spAutoFit/>
              </a:bodyPr>
              <a:lstStyle/>
              <a:p>
                <a:r>
                  <a:rPr lang="it-IT" sz="1400" dirty="0" smtClean="0">
                    <a:solidFill>
                      <a:schemeClr val="tx1"/>
                    </a:solidFill>
                    <a:latin typeface="Arial" panose="020B0604020202020204" pitchFamily="34" charset="0"/>
                    <a:ea typeface="Osaka"/>
                    <a:cs typeface="Arial" panose="020B0604020202020204" pitchFamily="34" charset="0"/>
                  </a:rPr>
                  <a:t>Le richieste di autorizzazioni devono essere inoltrate al Gestore, via PEC, utilizzando l’apposito modulo  con allegati gli ultimi due bilanci approvati ovvero riclassificati secondo gli schemi previsti dalle istruzioni di Banca d’Italia (riclassificazione attestata da una società di revisione o da un revisore contabile)</a:t>
                </a:r>
              </a:p>
              <a:p>
                <a:r>
                  <a:rPr lang="it-IT" sz="1400" dirty="0">
                    <a:solidFill>
                      <a:schemeClr val="tx1"/>
                    </a:solidFill>
                    <a:latin typeface="Arial" panose="020B0604020202020204" pitchFamily="34" charset="0"/>
                    <a:ea typeface="Osaka"/>
                    <a:cs typeface="Arial" panose="020B0604020202020204" pitchFamily="34" charset="0"/>
                  </a:rPr>
                  <a:t>La valutazione del Gestore ai fini dell’autorizzazione è basata sui seguenti indicatori :</a:t>
                </a:r>
              </a:p>
              <a:p>
                <a:pPr marL="228600" indent="-228600">
                  <a:buClr>
                    <a:srgbClr val="009A6A"/>
                  </a:buClr>
                  <a:buAutoNum type="alphaUcPeriod"/>
                </a:pPr>
                <a:r>
                  <a:rPr lang="it-IT" sz="1400" dirty="0">
                    <a:solidFill>
                      <a:schemeClr val="tx1"/>
                    </a:solidFill>
                    <a:latin typeface="Arial" panose="020B0604020202020204" pitchFamily="34" charset="0"/>
                    <a:ea typeface="Osaka"/>
                    <a:cs typeface="Arial" panose="020B0604020202020204" pitchFamily="34" charset="0"/>
                  </a:rPr>
                  <a:t>Adeguatezza patrimoniale (in ogni caso deve essere &gt;= 6%)</a:t>
                </a:r>
              </a:p>
              <a:p>
                <a:pPr marL="228600" indent="-228600">
                  <a:buClr>
                    <a:srgbClr val="009A6A"/>
                  </a:buClr>
                  <a:buAutoNum type="alphaUcPeriod"/>
                </a:pPr>
                <a:r>
                  <a:rPr lang="it-IT" sz="1400" dirty="0">
                    <a:solidFill>
                      <a:schemeClr val="tx1"/>
                    </a:solidFill>
                    <a:latin typeface="Arial" panose="020B0604020202020204" pitchFamily="34" charset="0"/>
                    <a:ea typeface="Osaka"/>
                    <a:cs typeface="Arial" panose="020B0604020202020204" pitchFamily="34" charset="0"/>
                  </a:rPr>
                  <a:t>Variazione del patrimonio netto</a:t>
                </a:r>
              </a:p>
              <a:p>
                <a:pPr marL="228600" indent="-228600">
                  <a:buClr>
                    <a:srgbClr val="009A6A"/>
                  </a:buClr>
                  <a:buAutoNum type="alphaUcPeriod"/>
                </a:pPr>
                <a:r>
                  <a:rPr lang="it-IT" sz="1400" dirty="0">
                    <a:solidFill>
                      <a:schemeClr val="tx1"/>
                    </a:solidFill>
                    <a:latin typeface="Arial" panose="020B0604020202020204" pitchFamily="34" charset="0"/>
                    <a:ea typeface="Osaka"/>
                    <a:cs typeface="Arial" panose="020B0604020202020204" pitchFamily="34" charset="0"/>
                  </a:rPr>
                  <a:t>Solidità prospettica</a:t>
                </a:r>
              </a:p>
              <a:p>
                <a:pPr marL="228600" indent="-228600">
                  <a:buClr>
                    <a:srgbClr val="009A6A"/>
                  </a:buClr>
                  <a:buAutoNum type="alphaUcPeriod"/>
                </a:pPr>
                <a:r>
                  <a:rPr lang="it-IT" sz="1400" dirty="0">
                    <a:solidFill>
                      <a:schemeClr val="tx1"/>
                    </a:solidFill>
                    <a:latin typeface="Arial" panose="020B0604020202020204" pitchFamily="34" charset="0"/>
                    <a:ea typeface="Osaka"/>
                    <a:cs typeface="Arial" panose="020B0604020202020204" pitchFamily="34" charset="0"/>
                  </a:rPr>
                  <a:t>Solvibilità (</a:t>
                </a:r>
                <a:r>
                  <a:rPr lang="it-IT" sz="1400" dirty="0">
                    <a:solidFill>
                      <a:schemeClr val="tx1"/>
                    </a:solidFill>
                    <a:latin typeface="Arial" panose="020B0604020202020204" pitchFamily="34" charset="0"/>
                    <a:cs typeface="Arial" panose="020B0604020202020204" pitchFamily="34" charset="0"/>
                  </a:rPr>
                  <a:t>in ogni caso deve essere &gt;= </a:t>
                </a:r>
                <a:r>
                  <a:rPr lang="it-IT" sz="1400" dirty="0">
                    <a:solidFill>
                      <a:schemeClr val="tx1"/>
                    </a:solidFill>
                    <a:latin typeface="Arial" panose="020B0604020202020204" pitchFamily="34" charset="0"/>
                    <a:ea typeface="Osaka"/>
                    <a:cs typeface="Arial" panose="020B0604020202020204" pitchFamily="34" charset="0"/>
                  </a:rPr>
                  <a:t>100%)</a:t>
                </a:r>
              </a:p>
              <a:p>
                <a:pPr marL="228600" indent="-228600">
                  <a:buClr>
                    <a:srgbClr val="009A6A"/>
                  </a:buClr>
                  <a:buAutoNum type="alphaUcPeriod"/>
                </a:pPr>
                <a:r>
                  <a:rPr lang="it-IT" sz="1400" dirty="0">
                    <a:solidFill>
                      <a:schemeClr val="tx1"/>
                    </a:solidFill>
                    <a:latin typeface="Arial" panose="020B0604020202020204" pitchFamily="34" charset="0"/>
                    <a:ea typeface="Osaka"/>
                    <a:cs typeface="Arial" panose="020B0604020202020204" pitchFamily="34" charset="0"/>
                  </a:rPr>
                  <a:t>Sostenibilità economica</a:t>
                </a:r>
              </a:p>
              <a:p>
                <a:pPr marL="228600" indent="-228600">
                  <a:buClr>
                    <a:srgbClr val="009A6A"/>
                  </a:buClr>
                  <a:buAutoNum type="alphaUcPeriod"/>
                </a:pPr>
                <a:r>
                  <a:rPr lang="it-IT" sz="1400" dirty="0">
                    <a:solidFill>
                      <a:schemeClr val="tx1"/>
                    </a:solidFill>
                    <a:latin typeface="Arial" panose="020B0604020202020204" pitchFamily="34" charset="0"/>
                    <a:ea typeface="Osaka"/>
                    <a:cs typeface="Arial" panose="020B0604020202020204" pitchFamily="34" charset="0"/>
                  </a:rPr>
                  <a:t>Accuratezza gestionale delle richieste di escussione</a:t>
                </a:r>
              </a:p>
              <a:p>
                <a:pPr marL="228600" indent="-228600">
                  <a:buClr>
                    <a:srgbClr val="009A6A"/>
                  </a:buClr>
                  <a:buAutoNum type="alphaUcPeriod"/>
                </a:pPr>
                <a:r>
                  <a:rPr lang="it-IT" sz="1400" dirty="0">
                    <a:solidFill>
                      <a:schemeClr val="tx1"/>
                    </a:solidFill>
                    <a:latin typeface="Arial" panose="020B0604020202020204" pitchFamily="34" charset="0"/>
                    <a:ea typeface="Osaka"/>
                    <a:cs typeface="Arial" panose="020B0604020202020204" pitchFamily="34" charset="0"/>
                  </a:rPr>
                  <a:t>Accuratezza gestionale delle operazione sottoposta a controlli di rischio</a:t>
                </a:r>
              </a:p>
              <a:p>
                <a:r>
                  <a:rPr lang="it-IT" sz="1400" dirty="0">
                    <a:solidFill>
                      <a:schemeClr val="tx1"/>
                    </a:solidFill>
                    <a:latin typeface="Arial" panose="020B0604020202020204" pitchFamily="34" charset="0"/>
                    <a:ea typeface="Osaka"/>
                    <a:cs typeface="Arial" panose="020B0604020202020204" pitchFamily="34" charset="0"/>
                  </a:rPr>
                  <a:t>Il punteggio finale è calcolato attraverso la seguente media ponderata:</a:t>
                </a:r>
              </a:p>
              <a:p>
                <a:r>
                  <a:rPr lang="it-IT" sz="1400" b="1" dirty="0" smtClean="0">
                    <a:solidFill>
                      <a:srgbClr val="009A6A"/>
                    </a:solidFill>
                    <a:latin typeface="Arial" panose="020B0604020202020204" pitchFamily="34" charset="0"/>
                    <a:ea typeface="Osaka"/>
                    <a:cs typeface="Arial" panose="020B0604020202020204" pitchFamily="34" charset="0"/>
                  </a:rPr>
                  <a:t> </a:t>
                </a:r>
                <a14:m>
                  <m:oMath xmlns:m="http://schemas.openxmlformats.org/officeDocument/2006/math">
                    <m:r>
                      <m:rPr>
                        <m:nor/>
                      </m:rPr>
                      <a:rPr lang="it-IT" sz="1400" b="1">
                        <a:solidFill>
                          <a:srgbClr val="007D57"/>
                        </a:solidFill>
                        <a:ea typeface="+mj-ea"/>
                        <a:cs typeface="+mj-cs"/>
                      </a:rPr>
                      <m:t>Pf</m:t>
                    </m:r>
                    <m:r>
                      <m:rPr>
                        <m:nor/>
                      </m:rPr>
                      <a:rPr lang="it-IT" sz="1400" b="1">
                        <a:solidFill>
                          <a:srgbClr val="007D57"/>
                        </a:solidFill>
                        <a:ea typeface="+mj-ea"/>
                        <a:cs typeface="+mj-cs"/>
                      </a:rPr>
                      <m:t> </m:t>
                    </m:r>
                    <m:r>
                      <m:rPr>
                        <m:nor/>
                      </m:rPr>
                      <a:rPr lang="it-IT" sz="1400">
                        <a:solidFill>
                          <a:srgbClr val="007D57"/>
                        </a:solidFill>
                        <a:ea typeface="+mj-ea"/>
                        <a:cs typeface="+mj-cs"/>
                      </a:rPr>
                      <m:t>=</m:t>
                    </m:r>
                    <m:f>
                      <m:fPr>
                        <m:ctrlPr>
                          <a:rPr lang="it-IT" sz="1400" i="1" smtClean="0">
                            <a:solidFill>
                              <a:schemeClr val="tx1"/>
                            </a:solidFill>
                            <a:latin typeface="Cambria Math" panose="02040503050406030204" pitchFamily="18" charset="0"/>
                            <a:ea typeface="+mj-ea"/>
                            <a:cs typeface="+mj-cs"/>
                          </a:rPr>
                        </m:ctrlPr>
                      </m:fPr>
                      <m:num>
                        <m:r>
                          <m:rPr>
                            <m:nor/>
                          </m:rPr>
                          <a:rPr lang="it-IT" sz="1400">
                            <a:solidFill>
                              <a:schemeClr val="tx1"/>
                            </a:solidFill>
                            <a:ea typeface="+mj-ea"/>
                            <a:cs typeface="+mj-cs"/>
                          </a:rPr>
                          <m:t> (</m:t>
                        </m:r>
                        <m:r>
                          <m:rPr>
                            <m:nor/>
                          </m:rPr>
                          <a:rPr lang="it-IT" sz="1400">
                            <a:solidFill>
                              <a:schemeClr val="tx1"/>
                            </a:solidFill>
                            <a:ea typeface="+mj-ea"/>
                            <a:cs typeface="+mj-cs"/>
                          </a:rPr>
                          <m:t>A</m:t>
                        </m:r>
                        <m:r>
                          <m:rPr>
                            <m:nor/>
                          </m:rPr>
                          <a:rPr lang="it-IT" sz="1400">
                            <a:solidFill>
                              <a:schemeClr val="tx1"/>
                            </a:solidFill>
                            <a:ea typeface="+mj-ea"/>
                            <a:cs typeface="+mj-cs"/>
                          </a:rPr>
                          <m:t>∗25 + </m:t>
                        </m:r>
                        <m:r>
                          <m:rPr>
                            <m:nor/>
                          </m:rPr>
                          <a:rPr lang="it-IT" sz="1400">
                            <a:solidFill>
                              <a:schemeClr val="tx1"/>
                            </a:solidFill>
                            <a:ea typeface="+mj-ea"/>
                            <a:cs typeface="+mj-cs"/>
                          </a:rPr>
                          <m:t>B</m:t>
                        </m:r>
                        <m:r>
                          <m:rPr>
                            <m:nor/>
                          </m:rPr>
                          <a:rPr lang="it-IT" sz="1400">
                            <a:solidFill>
                              <a:schemeClr val="tx1"/>
                            </a:solidFill>
                            <a:ea typeface="+mj-ea"/>
                            <a:cs typeface="+mj-cs"/>
                          </a:rPr>
                          <m:t>∗20 + </m:t>
                        </m:r>
                        <m:r>
                          <m:rPr>
                            <m:nor/>
                          </m:rPr>
                          <a:rPr lang="it-IT" sz="1400">
                            <a:solidFill>
                              <a:schemeClr val="tx1"/>
                            </a:solidFill>
                            <a:ea typeface="+mj-ea"/>
                            <a:cs typeface="+mj-cs"/>
                          </a:rPr>
                          <m:t>C</m:t>
                        </m:r>
                        <m:r>
                          <m:rPr>
                            <m:nor/>
                          </m:rPr>
                          <a:rPr lang="it-IT" sz="1400">
                            <a:solidFill>
                              <a:schemeClr val="tx1"/>
                            </a:solidFill>
                            <a:ea typeface="+mj-ea"/>
                            <a:cs typeface="+mj-cs"/>
                          </a:rPr>
                          <m:t>∗15 + </m:t>
                        </m:r>
                        <m:r>
                          <m:rPr>
                            <m:nor/>
                          </m:rPr>
                          <a:rPr lang="it-IT" sz="1400">
                            <a:solidFill>
                              <a:schemeClr val="tx1"/>
                            </a:solidFill>
                            <a:ea typeface="+mj-ea"/>
                            <a:cs typeface="+mj-cs"/>
                          </a:rPr>
                          <m:t>D</m:t>
                        </m:r>
                        <m:r>
                          <m:rPr>
                            <m:nor/>
                          </m:rPr>
                          <a:rPr lang="it-IT" sz="1400">
                            <a:solidFill>
                              <a:schemeClr val="tx1"/>
                            </a:solidFill>
                            <a:ea typeface="+mj-ea"/>
                            <a:cs typeface="+mj-cs"/>
                          </a:rPr>
                          <m:t>∗15 + </m:t>
                        </m:r>
                        <m:r>
                          <m:rPr>
                            <m:nor/>
                          </m:rPr>
                          <a:rPr lang="it-IT" sz="1400">
                            <a:solidFill>
                              <a:schemeClr val="tx1"/>
                            </a:solidFill>
                            <a:ea typeface="+mj-ea"/>
                            <a:cs typeface="+mj-cs"/>
                          </a:rPr>
                          <m:t>E</m:t>
                        </m:r>
                        <m:r>
                          <m:rPr>
                            <m:nor/>
                          </m:rPr>
                          <a:rPr lang="it-IT" sz="1400">
                            <a:solidFill>
                              <a:schemeClr val="tx1"/>
                            </a:solidFill>
                            <a:ea typeface="+mj-ea"/>
                            <a:cs typeface="+mj-cs"/>
                          </a:rPr>
                          <m:t>∗10 + </m:t>
                        </m:r>
                        <m:r>
                          <m:rPr>
                            <m:nor/>
                          </m:rPr>
                          <a:rPr lang="it-IT" sz="1400">
                            <a:solidFill>
                              <a:schemeClr val="tx1"/>
                            </a:solidFill>
                            <a:ea typeface="+mj-ea"/>
                            <a:cs typeface="+mj-cs"/>
                          </a:rPr>
                          <m:t>F</m:t>
                        </m:r>
                        <m:r>
                          <m:rPr>
                            <m:nor/>
                          </m:rPr>
                          <a:rPr lang="it-IT" sz="1400">
                            <a:solidFill>
                              <a:schemeClr val="tx1"/>
                            </a:solidFill>
                            <a:ea typeface="+mj-ea"/>
                            <a:cs typeface="+mj-cs"/>
                          </a:rPr>
                          <m:t>∗10 + </m:t>
                        </m:r>
                        <m:r>
                          <m:rPr>
                            <m:nor/>
                          </m:rPr>
                          <a:rPr lang="it-IT" sz="1400">
                            <a:solidFill>
                              <a:schemeClr val="tx1"/>
                            </a:solidFill>
                            <a:ea typeface="+mj-ea"/>
                            <a:cs typeface="+mj-cs"/>
                          </a:rPr>
                          <m:t>G</m:t>
                        </m:r>
                        <m:r>
                          <m:rPr>
                            <m:nor/>
                          </m:rPr>
                          <a:rPr lang="it-IT" sz="1400">
                            <a:solidFill>
                              <a:schemeClr val="tx1"/>
                            </a:solidFill>
                            <a:ea typeface="+mj-ea"/>
                            <a:cs typeface="+mj-cs"/>
                          </a:rPr>
                          <m:t>∗5)</m:t>
                        </m:r>
                      </m:num>
                      <m:den>
                        <m:r>
                          <m:rPr>
                            <m:nor/>
                          </m:rPr>
                          <a:rPr lang="it-IT" sz="1400">
                            <a:solidFill>
                              <a:schemeClr val="tx1"/>
                            </a:solidFill>
                            <a:ea typeface="+mj-ea"/>
                            <a:cs typeface="+mj-cs"/>
                          </a:rPr>
                          <m:t>100</m:t>
                        </m:r>
                      </m:den>
                    </m:f>
                    <m:r>
                      <m:rPr>
                        <m:nor/>
                      </m:rPr>
                      <a:rPr lang="it-IT" sz="1400" b="1">
                        <a:solidFill>
                          <a:srgbClr val="007D57"/>
                        </a:solidFill>
                        <a:ea typeface="+mj-ea"/>
                        <a:cs typeface="+mj-cs"/>
                      </a:rPr>
                      <m:t> </m:t>
                    </m:r>
                  </m:oMath>
                </a14:m>
                <a:r>
                  <a:rPr lang="it-IT" sz="1400" dirty="0">
                    <a:solidFill>
                      <a:schemeClr val="tx1"/>
                    </a:solidFill>
                    <a:latin typeface="Arial" panose="020B0604020202020204" pitchFamily="34" charset="0"/>
                    <a:ea typeface="Osaka"/>
                    <a:cs typeface="Arial" panose="020B0604020202020204" pitchFamily="34" charset="0"/>
                  </a:rPr>
                  <a:t>&gt;= al 60%* del </a:t>
                </a:r>
                <a:r>
                  <a:rPr lang="it-IT" sz="1400" dirty="0" err="1">
                    <a:solidFill>
                      <a:schemeClr val="tx1"/>
                    </a:solidFill>
                    <a:latin typeface="Arial" panose="020B0604020202020204" pitchFamily="34" charset="0"/>
                    <a:ea typeface="Osaka"/>
                    <a:cs typeface="Arial" panose="020B0604020202020204" pitchFamily="34" charset="0"/>
                  </a:rPr>
                  <a:t>Pmax</a:t>
                </a:r>
                <a:endParaRPr lang="it-IT" sz="1400" dirty="0">
                  <a:solidFill>
                    <a:schemeClr val="tx1"/>
                  </a:solidFill>
                  <a:latin typeface="Arial" panose="020B0604020202020204" pitchFamily="34" charset="0"/>
                  <a:ea typeface="Osaka"/>
                  <a:cs typeface="Arial" panose="020B0604020202020204" pitchFamily="34"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892627" y="795103"/>
                <a:ext cx="10030745" cy="3026278"/>
              </a:xfrm>
              <a:prstGeom prst="rect">
                <a:avLst/>
              </a:prstGeom>
              <a:blipFill rotWithShape="0">
                <a:blip r:embed="rId2"/>
                <a:stretch>
                  <a:fillRect l="-182" t="-201"/>
                </a:stretch>
              </a:blipFill>
            </p:spPr>
            <p:txBody>
              <a:bodyPr/>
              <a:lstStyle/>
              <a:p>
                <a:r>
                  <a:rPr lang="it-IT">
                    <a:noFill/>
                  </a:rPr>
                  <a:t> </a:t>
                </a:r>
              </a:p>
            </p:txBody>
          </p:sp>
        </mc:Fallback>
      </mc:AlternateContent>
      <p:sp>
        <p:nvSpPr>
          <p:cNvPr id="8" name="CasellaDiTesto 7"/>
          <p:cNvSpPr txBox="1"/>
          <p:nvPr/>
        </p:nvSpPr>
        <p:spPr>
          <a:xfrm>
            <a:off x="2505378" y="5995585"/>
            <a:ext cx="7651874" cy="276999"/>
          </a:xfrm>
          <a:prstGeom prst="rect">
            <a:avLst/>
          </a:prstGeom>
          <a:noFill/>
        </p:spPr>
        <p:txBody>
          <a:bodyPr wrap="square" rtlCol="0">
            <a:spAutoFit/>
          </a:bodyPr>
          <a:lstStyle/>
          <a:p>
            <a:r>
              <a:rPr lang="it-IT" sz="1200" dirty="0" smtClean="0"/>
              <a:t>* </a:t>
            </a:r>
            <a:r>
              <a:rPr lang="it-IT" sz="1200" dirty="0" err="1" smtClean="0"/>
              <a:t>Pf</a:t>
            </a:r>
            <a:r>
              <a:rPr lang="it-IT" sz="1200" dirty="0" smtClean="0"/>
              <a:t> &gt;= al 55% del </a:t>
            </a:r>
            <a:r>
              <a:rPr lang="it-IT" sz="1200" dirty="0" err="1" smtClean="0"/>
              <a:t>Pmax</a:t>
            </a:r>
            <a:r>
              <a:rPr lang="it-IT" sz="1200" dirty="0" smtClean="0"/>
              <a:t> per i primi 12 mesi di vigenza dei criteri</a:t>
            </a:r>
            <a:endParaRPr lang="it-IT" sz="1200" dirty="0"/>
          </a:p>
        </p:txBody>
      </p:sp>
      <p:pic>
        <p:nvPicPr>
          <p:cNvPr id="10" name="Immagine 9"/>
          <p:cNvPicPr>
            <a:picLocks noChangeAspect="1"/>
          </p:cNvPicPr>
          <p:nvPr/>
        </p:nvPicPr>
        <p:blipFill>
          <a:blip r:embed="rId3"/>
          <a:stretch>
            <a:fillRect/>
          </a:stretch>
        </p:blipFill>
        <p:spPr>
          <a:xfrm>
            <a:off x="892626" y="3821381"/>
            <a:ext cx="8140160" cy="2224783"/>
          </a:xfrm>
          <a:prstGeom prst="rect">
            <a:avLst/>
          </a:prstGeom>
        </p:spPr>
      </p:pic>
    </p:spTree>
    <p:extLst>
      <p:ext uri="{BB962C8B-B14F-4D97-AF65-F5344CB8AC3E}">
        <p14:creationId xmlns:p14="http://schemas.microsoft.com/office/powerpoint/2010/main" val="8118811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53</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818487" y="340845"/>
            <a:ext cx="10229461"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Procedure per autorizzazione (2/2)</a:t>
            </a:r>
          </a:p>
        </p:txBody>
      </p:sp>
      <p:sp>
        <p:nvSpPr>
          <p:cNvPr id="3" name="Rettangolo 2"/>
          <p:cNvSpPr/>
          <p:nvPr/>
        </p:nvSpPr>
        <p:spPr>
          <a:xfrm>
            <a:off x="931506" y="1356508"/>
            <a:ext cx="9633522" cy="3754874"/>
          </a:xfrm>
          <a:prstGeom prst="rect">
            <a:avLst/>
          </a:prstGeom>
        </p:spPr>
        <p:txBody>
          <a:bodyPr wrap="square">
            <a:spAutoFit/>
          </a:bodyPr>
          <a:lstStyle/>
          <a:p>
            <a:pPr marL="285750" indent="-285750">
              <a:buClr>
                <a:srgbClr val="009A6A"/>
              </a:buClr>
              <a:buFont typeface="Wingdings" panose="05000000000000000000" pitchFamily="2" charset="2"/>
              <a:buChar char="ü"/>
            </a:pPr>
            <a:r>
              <a:rPr lang="it-IT" sz="1400" dirty="0" smtClean="0">
                <a:latin typeface="Arial" panose="020B0604020202020204" pitchFamily="34" charset="0"/>
                <a:cs typeface="Arial" panose="020B0604020202020204" pitchFamily="34" charset="0"/>
              </a:rPr>
              <a:t>Il </a:t>
            </a:r>
            <a:r>
              <a:rPr lang="it-IT" sz="1400" dirty="0">
                <a:latin typeface="Arial" panose="020B0604020202020204" pitchFamily="34" charset="0"/>
                <a:cs typeface="Arial" panose="020B0604020202020204" pitchFamily="34" charset="0"/>
              </a:rPr>
              <a:t>Gestore del Fondo nel corso dell'istruttoria può richiedere, via posta elettronica certificata, il completamento dei dati previsti, ivi compresa la rettifica o integrazione di dichiarazioni erronee o incomplete, ovvero i chiarimenti necessari ai fini dell'istruttoria </a:t>
            </a:r>
            <a:r>
              <a:rPr lang="it-IT" sz="1400" dirty="0" smtClean="0">
                <a:latin typeface="Arial" panose="020B0604020202020204" pitchFamily="34" charset="0"/>
                <a:cs typeface="Arial" panose="020B0604020202020204" pitchFamily="34" charset="0"/>
              </a:rPr>
              <a:t>stessa.</a:t>
            </a:r>
          </a:p>
          <a:p>
            <a:pPr marL="285750" indent="-285750">
              <a:buClr>
                <a:srgbClr val="009A6A"/>
              </a:buClr>
              <a:buFont typeface="Wingdings" panose="05000000000000000000" pitchFamily="2" charset="2"/>
              <a:buChar char="ü"/>
            </a:pPr>
            <a:endParaRPr lang="it-IT" sz="1400" dirty="0" smtClean="0">
              <a:latin typeface="Arial" panose="020B0604020202020204" pitchFamily="34" charset="0"/>
              <a:cs typeface="Arial" panose="020B0604020202020204" pitchFamily="34" charset="0"/>
            </a:endParaRPr>
          </a:p>
          <a:p>
            <a:pPr marL="285750" indent="-285750">
              <a:buClr>
                <a:srgbClr val="009A6A"/>
              </a:buClr>
              <a:buFont typeface="Wingdings" panose="05000000000000000000" pitchFamily="2" charset="2"/>
              <a:buChar char="ü"/>
            </a:pPr>
            <a:r>
              <a:rPr lang="it-IT" sz="1400" dirty="0" smtClean="0">
                <a:latin typeface="Arial" panose="020B0604020202020204" pitchFamily="34" charset="0"/>
                <a:cs typeface="Arial" panose="020B0604020202020204" pitchFamily="34" charset="0"/>
              </a:rPr>
              <a:t>Le </a:t>
            </a:r>
            <a:r>
              <a:rPr lang="it-IT" sz="1400" dirty="0">
                <a:latin typeface="Arial" panose="020B0604020202020204" pitchFamily="34" charset="0"/>
                <a:cs typeface="Arial" panose="020B0604020202020204" pitchFamily="34" charset="0"/>
              </a:rPr>
              <a:t>richieste d’autorizzazione decadono d'ufficio qualora le rettifiche o integrazioni ovvero i chiarimenti, non arrivino al Gestore del Fondo, via posta elettronica certificata, entro il termine di 3 mesi dalla data della richiesta del Gestore del Fondo stesso</a:t>
            </a:r>
            <a:r>
              <a:rPr lang="it-IT" sz="1400" dirty="0" smtClean="0">
                <a:latin typeface="Arial" panose="020B0604020202020204" pitchFamily="34" charset="0"/>
                <a:cs typeface="Arial" panose="020B0604020202020204" pitchFamily="34" charset="0"/>
              </a:rPr>
              <a:t>.</a:t>
            </a:r>
          </a:p>
          <a:p>
            <a:pPr marL="285750" indent="-285750">
              <a:buClr>
                <a:srgbClr val="009A6A"/>
              </a:buClr>
              <a:buFont typeface="Wingdings" panose="05000000000000000000" pitchFamily="2" charset="2"/>
              <a:buChar char="ü"/>
            </a:pPr>
            <a:endParaRPr lang="it-IT" sz="1400" dirty="0">
              <a:latin typeface="Arial" panose="020B0604020202020204" pitchFamily="34" charset="0"/>
              <a:cs typeface="Arial" panose="020B0604020202020204" pitchFamily="34" charset="0"/>
            </a:endParaRPr>
          </a:p>
          <a:p>
            <a:pPr marL="285750" indent="-285750">
              <a:buClr>
                <a:srgbClr val="009A6A"/>
              </a:buClr>
              <a:buFont typeface="Wingdings" panose="05000000000000000000" pitchFamily="2" charset="2"/>
              <a:buChar char="ü"/>
            </a:pPr>
            <a:r>
              <a:rPr lang="it-IT" sz="1400" dirty="0">
                <a:latin typeface="Arial" panose="020B0604020202020204" pitchFamily="34" charset="0"/>
                <a:ea typeface="Osaka"/>
                <a:cs typeface="Arial" panose="020B0604020202020204" pitchFamily="34" charset="0"/>
              </a:rPr>
              <a:t>Le richieste di autorizzazione sono presentante al Consiglio di gestione entro il termine di </a:t>
            </a:r>
            <a:r>
              <a:rPr lang="it-IT" sz="1400" u="sng" dirty="0">
                <a:latin typeface="Arial" panose="020B0604020202020204" pitchFamily="34" charset="0"/>
                <a:ea typeface="Osaka"/>
                <a:cs typeface="Arial" panose="020B0604020202020204" pitchFamily="34" charset="0"/>
              </a:rPr>
              <a:t>2 mesi </a:t>
            </a:r>
            <a:r>
              <a:rPr lang="it-IT" sz="1400" dirty="0">
                <a:latin typeface="Arial" panose="020B0604020202020204" pitchFamily="34" charset="0"/>
                <a:ea typeface="Osaka"/>
                <a:cs typeface="Arial" panose="020B0604020202020204" pitchFamily="34" charset="0"/>
              </a:rPr>
              <a:t>dalla data di arrivo della richiesta o di completamento della stessa.</a:t>
            </a:r>
          </a:p>
          <a:p>
            <a:endParaRPr lang="it-IT" sz="1400" dirty="0">
              <a:latin typeface="Arial" panose="020B0604020202020204" pitchFamily="34" charset="0"/>
              <a:ea typeface="Osaka"/>
              <a:cs typeface="Arial" panose="020B0604020202020204" pitchFamily="34" charset="0"/>
            </a:endParaRPr>
          </a:p>
          <a:p>
            <a:r>
              <a:rPr lang="it-IT" sz="1600" b="1" dirty="0">
                <a:solidFill>
                  <a:srgbClr val="007D57"/>
                </a:solidFill>
                <a:latin typeface="Arial" panose="020B0604020202020204" pitchFamily="34" charset="0"/>
                <a:ea typeface="ＭＳ Ｐゴシック"/>
                <a:cs typeface="Arial" panose="020B0604020202020204" pitchFamily="34" charset="0"/>
              </a:rPr>
              <a:t>MONITORAGGIO E CONTROLLI</a:t>
            </a:r>
          </a:p>
          <a:p>
            <a:r>
              <a:rPr lang="it-IT" sz="1400" b="1" u="sng" dirty="0">
                <a:solidFill>
                  <a:srgbClr val="007D57"/>
                </a:solidFill>
                <a:latin typeface="Arial" panose="020B0604020202020204" pitchFamily="34" charset="0"/>
                <a:ea typeface="ＭＳ Ｐゴシック"/>
                <a:cs typeface="Arial" panose="020B0604020202020204" pitchFamily="34" charset="0"/>
              </a:rPr>
              <a:t>Entro 1 mese </a:t>
            </a:r>
            <a:r>
              <a:rPr lang="it-IT" sz="1400" dirty="0">
                <a:latin typeface="Arial" panose="020B0604020202020204" pitchFamily="34" charset="0"/>
                <a:ea typeface="Osaka"/>
                <a:cs typeface="Arial" panose="020B0604020202020204" pitchFamily="34" charset="0"/>
              </a:rPr>
              <a:t>dell’approvazione  del bilancio e comunque entro il 30 giugno di ogni anno, i soggetti garanti autorizzati devono inviare al Gestore  una copia del bilancio stesso. Il mancato invio  è motivo di revoca dell’autorizzazione</a:t>
            </a:r>
          </a:p>
          <a:p>
            <a:endParaRPr lang="it-IT" sz="1400" dirty="0">
              <a:latin typeface="Arial" panose="020B0604020202020204" pitchFamily="34" charset="0"/>
              <a:ea typeface="Osaka"/>
              <a:cs typeface="Arial" panose="020B0604020202020204" pitchFamily="34" charset="0"/>
            </a:endParaRPr>
          </a:p>
          <a:p>
            <a:r>
              <a:rPr lang="it-IT" sz="1400" dirty="0">
                <a:latin typeface="Arial" panose="020B0604020202020204" pitchFamily="34" charset="0"/>
                <a:ea typeface="Osaka"/>
                <a:cs typeface="Arial" panose="020B0604020202020204" pitchFamily="34" charset="0"/>
              </a:rPr>
              <a:t>Il Gestore, entro 1 mese dalla ricezione del bilancio, effettua una verifica della sussistenza dei requisiti previsti per l’autorizzazione e propone al Consiglio di gestione la conferma ovvero la revoca dell'autorizzazione.</a:t>
            </a:r>
          </a:p>
        </p:txBody>
      </p:sp>
    </p:spTree>
    <p:extLst>
      <p:ext uri="{BB962C8B-B14F-4D97-AF65-F5344CB8AC3E}">
        <p14:creationId xmlns:p14="http://schemas.microsoft.com/office/powerpoint/2010/main" val="3917638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6</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659027" y="409460"/>
            <a:ext cx="10437340" cy="1015663"/>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Requisiti di ammissibilità dei soggetti beneficiari finali – valutazione merito di credito</a:t>
            </a:r>
          </a:p>
        </p:txBody>
      </p:sp>
      <p:sp>
        <p:nvSpPr>
          <p:cNvPr id="3" name="Rettangolo 2"/>
          <p:cNvSpPr/>
          <p:nvPr/>
        </p:nvSpPr>
        <p:spPr>
          <a:xfrm>
            <a:off x="659027" y="1677675"/>
            <a:ext cx="8939917" cy="3323987"/>
          </a:xfrm>
          <a:prstGeom prst="rect">
            <a:avLst/>
          </a:prstGeom>
        </p:spPr>
        <p:txBody>
          <a:bodyPr wrap="square">
            <a:spAutoFit/>
          </a:bodyPr>
          <a:lstStyle/>
          <a:p>
            <a:pPr marL="0" lvl="1" algn="just" fontAlgn="base">
              <a:lnSpc>
                <a:spcPct val="150000"/>
              </a:lnSpc>
              <a:spcBef>
                <a:spcPct val="0"/>
              </a:spcBef>
              <a:spcAft>
                <a:spcPct val="0"/>
              </a:spcAft>
            </a:pPr>
            <a:r>
              <a:rPr lang="it-IT" sz="1400" dirty="0">
                <a:solidFill>
                  <a:srgbClr val="1F497D"/>
                </a:solidFill>
                <a:latin typeface="Arial" pitchFamily="34" charset="0"/>
              </a:rPr>
              <a:t>Il </a:t>
            </a:r>
            <a:r>
              <a:rPr lang="it-IT" sz="1400" b="1" dirty="0">
                <a:solidFill>
                  <a:srgbClr val="007D57"/>
                </a:solidFill>
                <a:latin typeface="Arial" panose="020B0604020202020204" pitchFamily="34" charset="0"/>
                <a:ea typeface="ＭＳ Ｐゴシック"/>
                <a:cs typeface="Arial" panose="020B0604020202020204" pitchFamily="34" charset="0"/>
              </a:rPr>
              <a:t>modello di rating del Fondo sarà applicato, </a:t>
            </a:r>
            <a:r>
              <a:rPr lang="it-IT" sz="1400" dirty="0">
                <a:latin typeface="Arial" pitchFamily="34" charset="0"/>
              </a:rPr>
              <a:t>ai fini della valutazione del merito di credito dei soggetti beneficiari, </a:t>
            </a:r>
            <a:r>
              <a:rPr lang="it-IT" sz="1400" b="1" dirty="0">
                <a:solidFill>
                  <a:srgbClr val="007D57"/>
                </a:solidFill>
                <a:latin typeface="Arial" panose="020B0604020202020204" pitchFamily="34" charset="0"/>
                <a:ea typeface="ＭＳ Ｐゴシック"/>
                <a:cs typeface="Arial" panose="020B0604020202020204" pitchFamily="34" charset="0"/>
              </a:rPr>
              <a:t>a tutte le operazioni finanziarie ammissibili al Fondo, fatta eccezione per </a:t>
            </a:r>
            <a:r>
              <a:rPr lang="it-IT" sz="1400" dirty="0">
                <a:latin typeface="Arial" pitchFamily="34" charset="0"/>
              </a:rPr>
              <a:t>quelle:</a:t>
            </a:r>
          </a:p>
          <a:p>
            <a:pPr marL="0" lvl="1" algn="just" fontAlgn="base">
              <a:lnSpc>
                <a:spcPct val="150000"/>
              </a:lnSpc>
              <a:spcBef>
                <a:spcPct val="0"/>
              </a:spcBef>
              <a:spcAft>
                <a:spcPct val="0"/>
              </a:spcAft>
            </a:pPr>
            <a:r>
              <a:rPr lang="it-IT" sz="1400" dirty="0">
                <a:latin typeface="Arial" pitchFamily="34" charset="0"/>
              </a:rPr>
              <a:t>a) riferite a </a:t>
            </a:r>
            <a:r>
              <a:rPr lang="it-IT" sz="1400" b="1" dirty="0">
                <a:solidFill>
                  <a:srgbClr val="007D57"/>
                </a:solidFill>
                <a:latin typeface="Arial" panose="020B0604020202020204" pitchFamily="34" charset="0"/>
                <a:ea typeface="ＭＳ Ｐゴシック"/>
                <a:cs typeface="Arial" panose="020B0604020202020204" pitchFamily="34" charset="0"/>
              </a:rPr>
              <a:t>nuove imprese</a:t>
            </a:r>
            <a:r>
              <a:rPr lang="it-IT" sz="1400" dirty="0">
                <a:solidFill>
                  <a:srgbClr val="1F497D"/>
                </a:solidFill>
                <a:latin typeface="Arial" pitchFamily="34" charset="0"/>
              </a:rPr>
              <a:t>;</a:t>
            </a:r>
          </a:p>
          <a:p>
            <a:pPr marL="0" lvl="1" algn="just" fontAlgn="base">
              <a:lnSpc>
                <a:spcPct val="150000"/>
              </a:lnSpc>
              <a:spcBef>
                <a:spcPct val="0"/>
              </a:spcBef>
              <a:spcAft>
                <a:spcPct val="0"/>
              </a:spcAft>
            </a:pPr>
            <a:r>
              <a:rPr lang="it-IT" sz="1400" dirty="0">
                <a:latin typeface="Arial" pitchFamily="34" charset="0"/>
              </a:rPr>
              <a:t>b) riferite a </a:t>
            </a:r>
            <a:r>
              <a:rPr lang="it-IT" sz="1400" b="1" dirty="0">
                <a:solidFill>
                  <a:srgbClr val="007D57"/>
                </a:solidFill>
                <a:latin typeface="Arial" panose="020B0604020202020204" pitchFamily="34" charset="0"/>
                <a:ea typeface="ＭＳ Ｐゴシック"/>
                <a:cs typeface="Arial" panose="020B0604020202020204" pitchFamily="34" charset="0"/>
              </a:rPr>
              <a:t>start-up innovative e incubatori certificati</a:t>
            </a:r>
            <a:r>
              <a:rPr lang="it-IT" sz="1400" dirty="0">
                <a:solidFill>
                  <a:srgbClr val="1F497D"/>
                </a:solidFill>
                <a:latin typeface="Arial" pitchFamily="34" charset="0"/>
              </a:rPr>
              <a:t>, </a:t>
            </a:r>
            <a:r>
              <a:rPr lang="it-IT" sz="1400" dirty="0">
                <a:latin typeface="Arial" pitchFamily="34" charset="0"/>
              </a:rPr>
              <a:t>qualora ricorrano le condizioni di cui all’articolo 3, commi 2 e 3, del decreto ministeriale 26 aprile 2013;</a:t>
            </a:r>
          </a:p>
          <a:p>
            <a:pPr marL="0" lvl="1" algn="just" fontAlgn="base">
              <a:lnSpc>
                <a:spcPct val="150000"/>
              </a:lnSpc>
              <a:spcBef>
                <a:spcPct val="0"/>
              </a:spcBef>
              <a:spcAft>
                <a:spcPct val="0"/>
              </a:spcAft>
            </a:pPr>
            <a:r>
              <a:rPr lang="it-IT" sz="1400" dirty="0">
                <a:latin typeface="Arial" pitchFamily="34" charset="0"/>
              </a:rPr>
              <a:t>c) di </a:t>
            </a:r>
            <a:r>
              <a:rPr lang="it-IT" sz="1400" b="1" dirty="0" err="1">
                <a:solidFill>
                  <a:srgbClr val="007D57"/>
                </a:solidFill>
                <a:latin typeface="Arial" panose="020B0604020202020204" pitchFamily="34" charset="0"/>
                <a:ea typeface="ＭＳ Ｐゴシック"/>
                <a:cs typeface="Arial" panose="020B0604020202020204" pitchFamily="34" charset="0"/>
              </a:rPr>
              <a:t>microcredito</a:t>
            </a:r>
            <a:r>
              <a:rPr lang="it-IT" sz="1400" dirty="0">
                <a:solidFill>
                  <a:srgbClr val="1F497D"/>
                </a:solidFill>
                <a:latin typeface="Arial" pitchFamily="34" charset="0"/>
              </a:rPr>
              <a:t>;</a:t>
            </a:r>
          </a:p>
          <a:p>
            <a:pPr marL="0" lvl="1" algn="just" fontAlgn="base">
              <a:lnSpc>
                <a:spcPct val="150000"/>
              </a:lnSpc>
              <a:spcBef>
                <a:spcPct val="0"/>
              </a:spcBef>
              <a:spcAft>
                <a:spcPct val="0"/>
              </a:spcAft>
            </a:pPr>
            <a:r>
              <a:rPr lang="it-IT" sz="1400" dirty="0">
                <a:latin typeface="Arial" pitchFamily="34" charset="0"/>
              </a:rPr>
              <a:t>d) di </a:t>
            </a:r>
            <a:r>
              <a:rPr lang="it-IT" sz="1400" b="1" dirty="0">
                <a:solidFill>
                  <a:srgbClr val="007D57"/>
                </a:solidFill>
                <a:latin typeface="Arial" panose="020B0604020202020204" pitchFamily="34" charset="0"/>
                <a:ea typeface="ＭＳ Ｐゴシック"/>
                <a:cs typeface="Arial" panose="020B0604020202020204" pitchFamily="34" charset="0"/>
              </a:rPr>
              <a:t>importo ridotto, ossia quelle con importo non superiore a euro 25.000,00 </a:t>
            </a:r>
            <a:r>
              <a:rPr lang="it-IT" sz="1400" dirty="0">
                <a:latin typeface="Arial" pitchFamily="34" charset="0"/>
              </a:rPr>
              <a:t>per singolo soggetto beneficiario,</a:t>
            </a:r>
            <a:r>
              <a:rPr lang="it-IT" sz="1400" dirty="0">
                <a:solidFill>
                  <a:srgbClr val="1F497D"/>
                </a:solidFill>
                <a:latin typeface="Arial" pitchFamily="34" charset="0"/>
              </a:rPr>
              <a:t> </a:t>
            </a:r>
            <a:r>
              <a:rPr lang="it-IT" sz="1400" b="1" dirty="0">
                <a:solidFill>
                  <a:srgbClr val="007D57"/>
                </a:solidFill>
                <a:latin typeface="Arial" panose="020B0604020202020204" pitchFamily="34" charset="0"/>
                <a:ea typeface="ＭＳ Ｐゴシック"/>
                <a:cs typeface="Arial" panose="020B0604020202020204" pitchFamily="34" charset="0"/>
              </a:rPr>
              <a:t>ovvero a euro 35.000,00 qualora presentate da un soggetto garante autorizzato;</a:t>
            </a:r>
          </a:p>
          <a:p>
            <a:pPr marL="0" lvl="1" algn="just" fontAlgn="base">
              <a:lnSpc>
                <a:spcPct val="150000"/>
              </a:lnSpc>
              <a:spcBef>
                <a:spcPct val="0"/>
              </a:spcBef>
              <a:spcAft>
                <a:spcPct val="0"/>
              </a:spcAft>
            </a:pPr>
            <a:r>
              <a:rPr lang="it-IT" sz="1400" dirty="0">
                <a:latin typeface="Arial" panose="020B0604020202020204" pitchFamily="34" charset="0"/>
                <a:ea typeface="ＭＳ Ｐゴシック"/>
                <a:cs typeface="Arial" panose="020B0604020202020204" pitchFamily="34" charset="0"/>
              </a:rPr>
              <a:t>e) a </a:t>
            </a:r>
            <a:r>
              <a:rPr lang="it-IT" sz="1400" b="1" dirty="0">
                <a:solidFill>
                  <a:srgbClr val="007D57"/>
                </a:solidFill>
                <a:latin typeface="Arial" panose="020B0604020202020204" pitchFamily="34" charset="0"/>
                <a:ea typeface="ＭＳ Ｐゴシック"/>
                <a:cs typeface="Arial" panose="020B0604020202020204" pitchFamily="34" charset="0"/>
              </a:rPr>
              <a:t>rischio tripartito</a:t>
            </a:r>
            <a:r>
              <a:rPr lang="it-IT" sz="1400" dirty="0">
                <a:solidFill>
                  <a:srgbClr val="1F497D"/>
                </a:solidFill>
                <a:latin typeface="Arial" pitchFamily="34" charset="0"/>
              </a:rPr>
              <a:t>;</a:t>
            </a:r>
          </a:p>
          <a:p>
            <a:pPr marL="0" lvl="1" algn="just" fontAlgn="base">
              <a:lnSpc>
                <a:spcPct val="150000"/>
              </a:lnSpc>
              <a:spcBef>
                <a:spcPct val="0"/>
              </a:spcBef>
              <a:spcAft>
                <a:spcPct val="0"/>
              </a:spcAft>
            </a:pPr>
            <a:r>
              <a:rPr lang="it-IT" sz="1400" dirty="0">
                <a:latin typeface="Arial" pitchFamily="34" charset="0"/>
              </a:rPr>
              <a:t>f) </a:t>
            </a:r>
            <a:r>
              <a:rPr lang="it-IT" sz="1400" b="1" dirty="0">
                <a:solidFill>
                  <a:srgbClr val="007D57"/>
                </a:solidFill>
                <a:latin typeface="Arial" panose="020B0604020202020204" pitchFamily="34" charset="0"/>
                <a:ea typeface="ＭＳ Ｐゴシック"/>
                <a:cs typeface="Arial" panose="020B0604020202020204" pitchFamily="34" charset="0"/>
              </a:rPr>
              <a:t>Resto al Sud</a:t>
            </a:r>
            <a:r>
              <a:rPr lang="it-IT" sz="1400" dirty="0">
                <a:solidFill>
                  <a:srgbClr val="1F497D"/>
                </a:solidFill>
                <a:latin typeface="Arial" pitchFamily="34" charset="0"/>
              </a:rPr>
              <a:t>;</a:t>
            </a:r>
          </a:p>
        </p:txBody>
      </p:sp>
    </p:spTree>
    <p:extLst>
      <p:ext uri="{BB962C8B-B14F-4D97-AF65-F5344CB8AC3E}">
        <p14:creationId xmlns:p14="http://schemas.microsoft.com/office/powerpoint/2010/main" val="1747635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49087" y="2224216"/>
            <a:ext cx="10786654" cy="964754"/>
          </a:xfrm>
        </p:spPr>
        <p:txBody>
          <a:bodyPr anchor="ctr" anchorCtr="0">
            <a:normAutofit fontScale="90000"/>
          </a:bodyPr>
          <a:lstStyle/>
          <a:p>
            <a:pPr lvl="0" algn="ctr" eaLnBrk="0" fontAlgn="base" hangingPunct="0">
              <a:lnSpc>
                <a:spcPct val="100000"/>
              </a:lnSpc>
              <a:spcBef>
                <a:spcPct val="20000"/>
              </a:spcBef>
              <a:spcAft>
                <a:spcPct val="0"/>
              </a:spcAft>
              <a:tabLst>
                <a:tab pos="901700" algn="l"/>
              </a:tabLst>
              <a:defRPr/>
            </a:pPr>
            <a:r>
              <a:rPr lang="it-IT" sz="4000" dirty="0">
                <a:latin typeface="Calibri" panose="020F0502020204030204" pitchFamily="34" charset="0"/>
                <a:cs typeface="Calibri" panose="020F0502020204030204" pitchFamily="34" charset="0"/>
              </a:rPr>
              <a:t>Requisiti di ammissibilità delle operazioni finanziarie</a:t>
            </a:r>
            <a:r>
              <a:rPr lang="it-IT" sz="2800" dirty="0">
                <a:solidFill>
                  <a:srgbClr val="00458A"/>
                </a:solidFill>
                <a:latin typeface="Calibri" panose="020F0502020204030204" pitchFamily="34" charset="0"/>
                <a:cs typeface="Calibri" panose="020F0502020204030204" pitchFamily="34" charset="0"/>
              </a:rPr>
              <a:t/>
            </a:r>
            <a:br>
              <a:rPr lang="it-IT" sz="2800" dirty="0">
                <a:solidFill>
                  <a:srgbClr val="00458A"/>
                </a:solidFill>
                <a:latin typeface="Calibri" panose="020F0502020204030204" pitchFamily="34" charset="0"/>
                <a:cs typeface="Calibri" panose="020F0502020204030204" pitchFamily="34" charset="0"/>
              </a:rPr>
            </a:br>
            <a:endParaRPr lang="it-IT" dirty="0"/>
          </a:p>
        </p:txBody>
      </p:sp>
    </p:spTree>
    <p:extLst>
      <p:ext uri="{BB962C8B-B14F-4D97-AF65-F5344CB8AC3E}">
        <p14:creationId xmlns:p14="http://schemas.microsoft.com/office/powerpoint/2010/main" val="687961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8</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765110" y="388339"/>
            <a:ext cx="3057397"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Requisiti generali</a:t>
            </a:r>
          </a:p>
        </p:txBody>
      </p:sp>
      <p:sp>
        <p:nvSpPr>
          <p:cNvPr id="3" name="Rettangolo 2"/>
          <p:cNvSpPr/>
          <p:nvPr/>
        </p:nvSpPr>
        <p:spPr>
          <a:xfrm>
            <a:off x="765110" y="1120218"/>
            <a:ext cx="10161037" cy="4893647"/>
          </a:xfrm>
          <a:prstGeom prst="rect">
            <a:avLst/>
          </a:prstGeom>
        </p:spPr>
        <p:txBody>
          <a:bodyPr wrap="square">
            <a:spAutoFit/>
          </a:bodyPr>
          <a:lstStyle/>
          <a:p>
            <a:pPr marL="0" lvl="1" algn="just">
              <a:lnSpc>
                <a:spcPct val="150000"/>
              </a:lnSpc>
              <a:spcAft>
                <a:spcPts val="1800"/>
              </a:spcAft>
            </a:pPr>
            <a:r>
              <a:rPr lang="it-IT" sz="1400" b="1" dirty="0">
                <a:solidFill>
                  <a:srgbClr val="007D57"/>
                </a:solidFill>
                <a:latin typeface="Arial" panose="020B0604020202020204" pitchFamily="34" charset="0"/>
                <a:ea typeface="ＭＳ Ｐゴシック"/>
                <a:cs typeface="Arial" panose="020B0604020202020204" pitchFamily="34" charset="0"/>
              </a:rPr>
              <a:t>La garanzia del Fondo non è concessa </a:t>
            </a:r>
            <a:r>
              <a:rPr lang="it-IT" sz="1400" dirty="0">
                <a:solidFill>
                  <a:prstClr val="black"/>
                </a:solidFill>
                <a:latin typeface="Arial" panose="020B0604020202020204" pitchFamily="34" charset="0"/>
                <a:cs typeface="Arial" panose="020B0604020202020204" pitchFamily="34" charset="0"/>
              </a:rPr>
              <a:t>per le seguenti operazioni:</a:t>
            </a:r>
          </a:p>
          <a:p>
            <a:pPr marL="342900" lvl="1" indent="-342900" algn="just">
              <a:lnSpc>
                <a:spcPct val="150000"/>
              </a:lnSpc>
              <a:spcAft>
                <a:spcPts val="1800"/>
              </a:spcAft>
              <a:buFont typeface="+mj-lt"/>
              <a:buAutoNum type="alphaLcParenR"/>
            </a:pPr>
            <a:r>
              <a:rPr lang="it-IT" sz="1400" dirty="0">
                <a:latin typeface="Arial" pitchFamily="34" charset="0"/>
                <a:cs typeface="Arial" panose="020B0604020202020204" pitchFamily="34" charset="0"/>
              </a:rPr>
              <a:t>operazioni finanziarie finalizzate </a:t>
            </a:r>
            <a:r>
              <a:rPr lang="it-IT" sz="1400" b="1" dirty="0">
                <a:solidFill>
                  <a:srgbClr val="007D57"/>
                </a:solidFill>
                <a:latin typeface="Arial" panose="020B0604020202020204" pitchFamily="34" charset="0"/>
                <a:ea typeface="ＭＳ Ｐゴシック"/>
                <a:cs typeface="Arial" panose="020B0604020202020204" pitchFamily="34" charset="0"/>
              </a:rPr>
              <a:t>all’estinzione di finanziamenti</a:t>
            </a:r>
            <a:r>
              <a:rPr lang="it-IT" sz="1400" dirty="0">
                <a:solidFill>
                  <a:prstClr val="black"/>
                </a:solidFill>
                <a:latin typeface="Arial" panose="020B0604020202020204" pitchFamily="34" charset="0"/>
                <a:cs typeface="Arial" panose="020B0604020202020204" pitchFamily="34" charset="0"/>
              </a:rPr>
              <a:t>, </a:t>
            </a:r>
            <a:r>
              <a:rPr lang="it-IT" sz="1400" dirty="0">
                <a:latin typeface="Arial" pitchFamily="34" charset="0"/>
                <a:cs typeface="Arial" panose="020B0604020202020204" pitchFamily="34" charset="0"/>
              </a:rPr>
              <a:t>di qualsiasi durata, già erogati al soggetto beneficiario dallo stesso soggetto finanziatore o da altri soggetti finanziatori facenti parte dello stesso gruppo </a:t>
            </a:r>
            <a:r>
              <a:rPr lang="it-IT" sz="1400" dirty="0" smtClean="0">
                <a:latin typeface="Arial" pitchFamily="34" charset="0"/>
                <a:cs typeface="Arial" panose="020B0604020202020204" pitchFamily="34" charset="0"/>
              </a:rPr>
              <a:t>bancario e non già garantiti dal Fondo;</a:t>
            </a:r>
            <a:endParaRPr lang="it-IT" sz="1400" dirty="0">
              <a:latin typeface="Arial" pitchFamily="34" charset="0"/>
              <a:cs typeface="Arial" panose="020B0604020202020204" pitchFamily="34" charset="0"/>
            </a:endParaRPr>
          </a:p>
          <a:p>
            <a:pPr marL="342900" lvl="1" indent="-342900" algn="just">
              <a:lnSpc>
                <a:spcPct val="150000"/>
              </a:lnSpc>
              <a:spcAft>
                <a:spcPts val="1800"/>
              </a:spcAft>
              <a:buFont typeface="+mj-lt"/>
              <a:buAutoNum type="alphaLcParenR"/>
            </a:pPr>
            <a:r>
              <a:rPr lang="it-IT" sz="1400" dirty="0">
                <a:latin typeface="Arial" pitchFamily="34" charset="0"/>
                <a:cs typeface="Arial" panose="020B0604020202020204" pitchFamily="34" charset="0"/>
              </a:rPr>
              <a:t>finanziamenti a</a:t>
            </a:r>
            <a:r>
              <a:rPr lang="it-IT" sz="1400" dirty="0">
                <a:solidFill>
                  <a:prstClr val="black"/>
                </a:solidFill>
                <a:latin typeface="Arial" panose="020B0604020202020204" pitchFamily="34" charset="0"/>
                <a:cs typeface="Arial" panose="020B0604020202020204" pitchFamily="34" charset="0"/>
              </a:rPr>
              <a:t> </a:t>
            </a:r>
            <a:r>
              <a:rPr lang="it-IT" sz="1400" b="1" dirty="0">
                <a:solidFill>
                  <a:srgbClr val="007D57"/>
                </a:solidFill>
                <a:latin typeface="Arial" panose="020B0604020202020204" pitchFamily="34" charset="0"/>
                <a:ea typeface="ＭＳ Ｐゴシック"/>
                <a:cs typeface="Arial" panose="020B0604020202020204" pitchFamily="34" charset="0"/>
              </a:rPr>
              <a:t>breve termine (durata non superiore a 12 mesi) concessi a soggetti beneficiari rientranti nella prima classe di merito di credito del modello di valutazione</a:t>
            </a:r>
            <a:r>
              <a:rPr lang="it-IT" sz="1400" dirty="0">
                <a:solidFill>
                  <a:srgbClr val="818A8F"/>
                </a:solidFill>
                <a:latin typeface="Arial" panose="020B0604020202020204" pitchFamily="34" charset="0"/>
                <a:cs typeface="Arial" panose="020B0604020202020204" pitchFamily="34" charset="0"/>
              </a:rPr>
              <a:t>. </a:t>
            </a:r>
            <a:r>
              <a:rPr lang="it-IT" sz="1400" dirty="0">
                <a:latin typeface="Arial" pitchFamily="34" charset="0"/>
                <a:cs typeface="Arial" panose="020B0604020202020204" pitchFamily="34" charset="0"/>
              </a:rPr>
              <a:t>E’ fatta salva la possibilità di accesso al Fondo in relazione ai predetti finanziamenti qualora la garanzia sia rilasciata interamente a valere su risorse apportate al Fondo ai sensi del decreto Fund </a:t>
            </a:r>
            <a:r>
              <a:rPr lang="it-IT" sz="1400" dirty="0" err="1">
                <a:latin typeface="Arial" pitchFamily="34" charset="0"/>
                <a:cs typeface="Arial" panose="020B0604020202020204" pitchFamily="34" charset="0"/>
              </a:rPr>
              <a:t>Raising</a:t>
            </a:r>
            <a:r>
              <a:rPr lang="it-IT" sz="1400" dirty="0">
                <a:latin typeface="Arial" pitchFamily="34" charset="0"/>
                <a:cs typeface="Arial" panose="020B0604020202020204" pitchFamily="34" charset="0"/>
              </a:rPr>
              <a:t>;</a:t>
            </a:r>
          </a:p>
          <a:p>
            <a:pPr marL="342900" lvl="1" indent="-342900" algn="just">
              <a:lnSpc>
                <a:spcPct val="150000"/>
              </a:lnSpc>
              <a:spcAft>
                <a:spcPts val="1800"/>
              </a:spcAft>
              <a:buFont typeface="+mj-lt"/>
              <a:buAutoNum type="alphaLcParenR"/>
            </a:pPr>
            <a:r>
              <a:rPr lang="it-IT" sz="1400" dirty="0">
                <a:latin typeface="Arial" pitchFamily="34" charset="0"/>
                <a:cs typeface="Arial" panose="020B0604020202020204" pitchFamily="34" charset="0"/>
              </a:rPr>
              <a:t>operazioni finanziarie</a:t>
            </a:r>
            <a:r>
              <a:rPr lang="it-IT" sz="1400" dirty="0">
                <a:solidFill>
                  <a:prstClr val="black"/>
                </a:solidFill>
                <a:latin typeface="Arial" panose="020B0604020202020204" pitchFamily="34" charset="0"/>
                <a:cs typeface="Arial" panose="020B0604020202020204" pitchFamily="34" charset="0"/>
              </a:rPr>
              <a:t> </a:t>
            </a:r>
            <a:r>
              <a:rPr lang="it-IT" sz="1400" b="1" dirty="0">
                <a:solidFill>
                  <a:srgbClr val="007D57"/>
                </a:solidFill>
                <a:latin typeface="Arial" panose="020B0604020202020204" pitchFamily="34" charset="0"/>
                <a:ea typeface="ＭＳ Ｐゴシック"/>
                <a:cs typeface="Arial" panose="020B0604020202020204" pitchFamily="34" charset="0"/>
              </a:rPr>
              <a:t>non aventi durata o scadenza stabilita e certa</a:t>
            </a:r>
            <a:r>
              <a:rPr lang="it-IT" sz="1400" dirty="0">
                <a:solidFill>
                  <a:srgbClr val="818A8F"/>
                </a:solidFill>
                <a:latin typeface="Arial" panose="020B0604020202020204" pitchFamily="34" charset="0"/>
                <a:cs typeface="Arial" panose="020B0604020202020204" pitchFamily="34" charset="0"/>
              </a:rPr>
              <a:t>;</a:t>
            </a:r>
          </a:p>
          <a:p>
            <a:pPr marL="342900" lvl="1" indent="-342900" algn="just">
              <a:lnSpc>
                <a:spcPct val="150000"/>
              </a:lnSpc>
              <a:spcAft>
                <a:spcPts val="1200"/>
              </a:spcAft>
              <a:buFont typeface="+mj-lt"/>
              <a:buAutoNum type="alphaLcParenR"/>
            </a:pPr>
            <a:r>
              <a:rPr lang="it-IT" sz="1400" dirty="0">
                <a:latin typeface="Arial" pitchFamily="34" charset="0"/>
                <a:cs typeface="Arial" panose="020B0604020202020204" pitchFamily="34" charset="0"/>
              </a:rPr>
              <a:t>operazioni finanziarie </a:t>
            </a:r>
            <a:r>
              <a:rPr lang="it-IT" sz="1400" b="1" dirty="0">
                <a:solidFill>
                  <a:srgbClr val="007D57"/>
                </a:solidFill>
                <a:latin typeface="Arial" panose="020B0604020202020204" pitchFamily="34" charset="0"/>
                <a:ea typeface="ＭＳ Ｐゴシック"/>
                <a:cs typeface="Arial" panose="020B0604020202020204" pitchFamily="34" charset="0"/>
              </a:rPr>
              <a:t>già deliberate</a:t>
            </a:r>
            <a:r>
              <a:rPr lang="it-IT" sz="1400" dirty="0">
                <a:solidFill>
                  <a:prstClr val="black"/>
                </a:solidFill>
                <a:latin typeface="Arial" panose="020B0604020202020204" pitchFamily="34" charset="0"/>
                <a:cs typeface="Arial" panose="020B0604020202020204" pitchFamily="34" charset="0"/>
              </a:rPr>
              <a:t>, </a:t>
            </a:r>
            <a:r>
              <a:rPr lang="it-IT" sz="1400" dirty="0">
                <a:latin typeface="Arial" pitchFamily="34" charset="0"/>
                <a:cs typeface="Arial" panose="020B0604020202020204" pitchFamily="34" charset="0"/>
              </a:rPr>
              <a:t>alla data di presentazione della richiesta di Garanzia Diretta, </a:t>
            </a:r>
            <a:r>
              <a:rPr lang="it-IT" sz="1400" b="1" dirty="0">
                <a:solidFill>
                  <a:srgbClr val="007D57"/>
                </a:solidFill>
                <a:latin typeface="Arial" panose="020B0604020202020204" pitchFamily="34" charset="0"/>
                <a:ea typeface="ＭＳ Ｐゴシック"/>
                <a:cs typeface="Arial" panose="020B0604020202020204" pitchFamily="34" charset="0"/>
              </a:rPr>
              <a:t>dai soggetti finanziatori, salvo che la delibera dell’operazione finanziaria sia condizionata</a:t>
            </a:r>
            <a:r>
              <a:rPr lang="it-IT" sz="1400" dirty="0">
                <a:solidFill>
                  <a:srgbClr val="818A8F"/>
                </a:solidFill>
                <a:latin typeface="Arial" panose="020B0604020202020204" pitchFamily="34" charset="0"/>
                <a:cs typeface="Arial" panose="020B0604020202020204" pitchFamily="34" charset="0"/>
              </a:rPr>
              <a:t>, </a:t>
            </a:r>
            <a:r>
              <a:rPr lang="it-IT" sz="1400" dirty="0">
                <a:latin typeface="Arial" pitchFamily="34" charset="0"/>
                <a:cs typeface="Arial" panose="020B0604020202020204" pitchFamily="34" charset="0"/>
              </a:rPr>
              <a:t>nella propria esecutività, all’acquisizione della garanzia del Fondo.</a:t>
            </a:r>
          </a:p>
        </p:txBody>
      </p:sp>
    </p:spTree>
    <p:extLst>
      <p:ext uri="{BB962C8B-B14F-4D97-AF65-F5344CB8AC3E}">
        <p14:creationId xmlns:p14="http://schemas.microsoft.com/office/powerpoint/2010/main" val="956989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833433BD-B3EA-DF4F-88F9-E24514900239}" type="slidenum">
              <a:rPr lang="it-IT" smtClean="0"/>
              <a:t>9</a:t>
            </a:fld>
            <a:endParaRPr lang="it-IT"/>
          </a:p>
        </p:txBody>
      </p:sp>
      <p:sp>
        <p:nvSpPr>
          <p:cNvPr id="19" name="Line 6"/>
          <p:cNvSpPr>
            <a:spLocks noChangeShapeType="1"/>
          </p:cNvSpPr>
          <p:nvPr/>
        </p:nvSpPr>
        <p:spPr bwMode="auto">
          <a:xfrm>
            <a:off x="6096730" y="1602309"/>
            <a:ext cx="0" cy="4325937"/>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0" name="Line 8"/>
          <p:cNvSpPr>
            <a:spLocks noChangeShapeType="1"/>
          </p:cNvSpPr>
          <p:nvPr/>
        </p:nvSpPr>
        <p:spPr bwMode="auto">
          <a:xfrm>
            <a:off x="9598944" y="1120218"/>
            <a:ext cx="0" cy="1677988"/>
          </a:xfrm>
          <a:prstGeom prst="line">
            <a:avLst/>
          </a:prstGeom>
          <a:noFill/>
          <a:ln w="31750">
            <a:noFill/>
            <a:round/>
            <a:headEnd/>
            <a:tailEnd/>
          </a:ln>
        </p:spPr>
        <p:txBody>
          <a:bodyPr lIns="96661" tIns="48331" rIns="96661" bIns="48331" anchor="ctr"/>
          <a:lstStyle/>
          <a:p>
            <a:endParaRPr lang="it-IT" sz="1400" b="1">
              <a:solidFill>
                <a:srgbClr val="1F497D"/>
              </a:solidFill>
            </a:endParaRPr>
          </a:p>
        </p:txBody>
      </p:sp>
      <p:sp>
        <p:nvSpPr>
          <p:cNvPr id="2" name="Rettangolo 1"/>
          <p:cNvSpPr/>
          <p:nvPr/>
        </p:nvSpPr>
        <p:spPr>
          <a:xfrm>
            <a:off x="706017" y="563310"/>
            <a:ext cx="9790922" cy="553998"/>
          </a:xfrm>
          <a:prstGeom prst="rect">
            <a:avLst/>
          </a:prstGeom>
        </p:spPr>
        <p:txBody>
          <a:bodyPr wrap="square">
            <a:spAutoFit/>
          </a:bodyPr>
          <a:lstStyle/>
          <a:p>
            <a:pPr lvl="0" fontAlgn="base">
              <a:spcBef>
                <a:spcPct val="0"/>
              </a:spcBef>
              <a:spcAft>
                <a:spcPct val="0"/>
              </a:spcAft>
              <a:defRPr/>
            </a:pPr>
            <a:r>
              <a:rPr lang="it-IT" sz="3000" b="1" dirty="0">
                <a:solidFill>
                  <a:srgbClr val="007D57"/>
                </a:solidFill>
                <a:ea typeface="+mj-ea"/>
                <a:cs typeface="+mj-cs"/>
              </a:rPr>
              <a:t>Requisiti per le operazioni finanziarie a rischio tripartito </a:t>
            </a:r>
          </a:p>
        </p:txBody>
      </p:sp>
      <p:sp>
        <p:nvSpPr>
          <p:cNvPr id="3" name="Rettangolo 2"/>
          <p:cNvSpPr/>
          <p:nvPr/>
        </p:nvSpPr>
        <p:spPr>
          <a:xfrm>
            <a:off x="706017" y="1298048"/>
            <a:ext cx="9902889" cy="3970318"/>
          </a:xfrm>
          <a:prstGeom prst="rect">
            <a:avLst/>
          </a:prstGeom>
        </p:spPr>
        <p:txBody>
          <a:bodyPr wrap="square">
            <a:spAutoFit/>
          </a:bodyPr>
          <a:lstStyle/>
          <a:p>
            <a:pPr marL="0" lvl="1" algn="just" fontAlgn="base">
              <a:lnSpc>
                <a:spcPct val="150000"/>
              </a:lnSpc>
              <a:spcBef>
                <a:spcPct val="0"/>
              </a:spcBef>
              <a:spcAft>
                <a:spcPct val="0"/>
              </a:spcAft>
            </a:pPr>
            <a:r>
              <a:rPr lang="it-IT" sz="1400" dirty="0">
                <a:latin typeface="Arial" pitchFamily="34" charset="0"/>
              </a:rPr>
              <a:t>Le operazioni finanziarie per le quali è prevista una </a:t>
            </a:r>
            <a:r>
              <a:rPr lang="it-IT" sz="1400" b="1" dirty="0">
                <a:solidFill>
                  <a:srgbClr val="007D57"/>
                </a:solidFill>
                <a:latin typeface="Arial" panose="020B0604020202020204" pitchFamily="34" charset="0"/>
                <a:ea typeface="ＭＳ Ｐゴシック"/>
                <a:cs typeface="Arial" panose="020B0604020202020204" pitchFamily="34" charset="0"/>
              </a:rPr>
              <a:t>equa ripartizione del rischio tra soggetto finanziatore, garante di primo livello e Fondo</a:t>
            </a:r>
            <a:r>
              <a:rPr lang="it-IT" sz="1400" dirty="0">
                <a:solidFill>
                  <a:srgbClr val="1F497D"/>
                </a:solidFill>
                <a:latin typeface="Arial"/>
              </a:rPr>
              <a:t> </a:t>
            </a:r>
            <a:r>
              <a:rPr lang="it-IT" sz="1400" dirty="0">
                <a:latin typeface="Arial" pitchFamily="34" charset="0"/>
              </a:rPr>
              <a:t>accedono alla garanzia </a:t>
            </a:r>
            <a:r>
              <a:rPr lang="it-IT" sz="1400" b="1" dirty="0">
                <a:solidFill>
                  <a:srgbClr val="007D57"/>
                </a:solidFill>
                <a:latin typeface="Arial" panose="020B0604020202020204" pitchFamily="34" charset="0"/>
                <a:ea typeface="ＭＳ Ｐゴシック"/>
                <a:cs typeface="Arial" panose="020B0604020202020204" pitchFamily="34" charset="0"/>
              </a:rPr>
              <a:t>senza applicazione del modello di valutazione</a:t>
            </a:r>
            <a:r>
              <a:rPr lang="it-IT" sz="1400" dirty="0">
                <a:solidFill>
                  <a:srgbClr val="1F497D"/>
                </a:solidFill>
                <a:latin typeface="Arial"/>
              </a:rPr>
              <a:t>.</a:t>
            </a:r>
          </a:p>
          <a:p>
            <a:pPr marL="0" lvl="1" algn="just" fontAlgn="base">
              <a:spcBef>
                <a:spcPct val="0"/>
              </a:spcBef>
              <a:spcAft>
                <a:spcPct val="0"/>
              </a:spcAft>
            </a:pPr>
            <a:endParaRPr lang="it-IT" sz="1400" dirty="0">
              <a:solidFill>
                <a:srgbClr val="1F497D"/>
              </a:solidFill>
              <a:latin typeface="Arial"/>
            </a:endParaRPr>
          </a:p>
          <a:p>
            <a:pPr marL="0" lvl="1" algn="just" fontAlgn="base">
              <a:spcBef>
                <a:spcPct val="0"/>
              </a:spcBef>
              <a:spcAft>
                <a:spcPct val="0"/>
              </a:spcAft>
            </a:pPr>
            <a:r>
              <a:rPr lang="it-IT" sz="1400" dirty="0">
                <a:latin typeface="Arial" pitchFamily="34" charset="0"/>
              </a:rPr>
              <a:t>In particolare, le suddette operazioni finanziarie presentano i seguenti requisiti:</a:t>
            </a:r>
          </a:p>
          <a:p>
            <a:pPr marL="342900" lvl="1" indent="-342900" algn="just" fontAlgn="base">
              <a:spcBef>
                <a:spcPct val="0"/>
              </a:spcBef>
              <a:spcAft>
                <a:spcPct val="0"/>
              </a:spcAft>
              <a:buFont typeface="+mj-lt"/>
              <a:buAutoNum type="alphaLcParenR"/>
            </a:pPr>
            <a:r>
              <a:rPr lang="it-IT" sz="1400" dirty="0">
                <a:latin typeface="Arial" pitchFamily="34" charset="0"/>
              </a:rPr>
              <a:t>la richiesta è presentata da un</a:t>
            </a:r>
            <a:r>
              <a:rPr lang="it-IT" sz="1400" b="1" dirty="0">
                <a:solidFill>
                  <a:srgbClr val="007D57"/>
                </a:solidFill>
                <a:latin typeface="Arial" panose="020B0604020202020204" pitchFamily="34" charset="0"/>
                <a:ea typeface="ＭＳ Ｐゴシック"/>
                <a:cs typeface="Arial" panose="020B0604020202020204" pitchFamily="34" charset="0"/>
              </a:rPr>
              <a:t> soggetto garante autorizzato</a:t>
            </a:r>
            <a:r>
              <a:rPr lang="it-IT" sz="1400" dirty="0">
                <a:solidFill>
                  <a:srgbClr val="1F497D"/>
                </a:solidFill>
                <a:latin typeface="Arial"/>
              </a:rPr>
              <a:t>;</a:t>
            </a:r>
          </a:p>
          <a:p>
            <a:pPr marL="342900" lvl="1" indent="-342900" algn="just" fontAlgn="base">
              <a:spcBef>
                <a:spcPct val="0"/>
              </a:spcBef>
              <a:spcAft>
                <a:spcPct val="0"/>
              </a:spcAft>
              <a:buFont typeface="+mj-lt"/>
              <a:buAutoNum type="alphaLcParenR"/>
            </a:pPr>
            <a:endParaRPr lang="it-IT" sz="1400" dirty="0">
              <a:solidFill>
                <a:srgbClr val="1F497D"/>
              </a:solidFill>
              <a:latin typeface="Arial"/>
            </a:endParaRPr>
          </a:p>
          <a:p>
            <a:pPr marL="342900" lvl="1" indent="-342900" algn="just" fontAlgn="base">
              <a:spcBef>
                <a:spcPct val="0"/>
              </a:spcBef>
              <a:spcAft>
                <a:spcPct val="0"/>
              </a:spcAft>
              <a:buFont typeface="+mj-lt"/>
              <a:buAutoNum type="alphaLcParenR"/>
            </a:pPr>
            <a:r>
              <a:rPr lang="it-IT" sz="1400" dirty="0">
                <a:latin typeface="Arial" pitchFamily="34" charset="0"/>
              </a:rPr>
              <a:t>l’</a:t>
            </a:r>
            <a:r>
              <a:rPr lang="it-IT" sz="1400" b="1" dirty="0">
                <a:solidFill>
                  <a:srgbClr val="007D57"/>
                </a:solidFill>
                <a:latin typeface="Arial" panose="020B0604020202020204" pitchFamily="34" charset="0"/>
                <a:ea typeface="ＭＳ Ｐゴシック"/>
                <a:cs typeface="Arial" panose="020B0604020202020204" pitchFamily="34" charset="0"/>
              </a:rPr>
              <a:t>importo</a:t>
            </a:r>
            <a:r>
              <a:rPr lang="it-IT" sz="1400" dirty="0">
                <a:solidFill>
                  <a:srgbClr val="1F497D"/>
                </a:solidFill>
                <a:latin typeface="Arial"/>
              </a:rPr>
              <a:t> </a:t>
            </a:r>
            <a:r>
              <a:rPr lang="it-IT" sz="1400" dirty="0">
                <a:latin typeface="Arial" pitchFamily="34" charset="0"/>
              </a:rPr>
              <a:t>dell’operazione finanziaria </a:t>
            </a:r>
            <a:r>
              <a:rPr lang="it-IT" sz="1400" b="1" dirty="0">
                <a:solidFill>
                  <a:srgbClr val="007D57"/>
                </a:solidFill>
                <a:latin typeface="Arial" panose="020B0604020202020204" pitchFamily="34" charset="0"/>
                <a:ea typeface="ＭＳ Ｐゴシック"/>
                <a:cs typeface="Arial" panose="020B0604020202020204" pitchFamily="34" charset="0"/>
              </a:rPr>
              <a:t>non è superiore a euro 120.000,00 </a:t>
            </a:r>
            <a:r>
              <a:rPr lang="it-IT" sz="1400" dirty="0">
                <a:latin typeface="Arial" pitchFamily="34" charset="0"/>
              </a:rPr>
              <a:t>per singolo soggetto beneficiario;</a:t>
            </a:r>
          </a:p>
          <a:p>
            <a:pPr marL="342900" lvl="1" indent="-342900" algn="just" fontAlgn="base">
              <a:spcBef>
                <a:spcPct val="0"/>
              </a:spcBef>
              <a:spcAft>
                <a:spcPct val="0"/>
              </a:spcAft>
              <a:buFont typeface="+mj-lt"/>
              <a:buAutoNum type="alphaLcParenR"/>
            </a:pPr>
            <a:endParaRPr lang="it-IT" sz="1400" dirty="0">
              <a:solidFill>
                <a:srgbClr val="1F497D"/>
              </a:solidFill>
              <a:latin typeface="Arial"/>
            </a:endParaRPr>
          </a:p>
          <a:p>
            <a:pPr marL="342900" lvl="1" indent="-342900" algn="just" fontAlgn="base">
              <a:spcBef>
                <a:spcPct val="0"/>
              </a:spcBef>
              <a:spcAft>
                <a:spcPct val="0"/>
              </a:spcAft>
              <a:buFont typeface="+mj-lt"/>
              <a:buAutoNum type="alphaLcParenR"/>
            </a:pPr>
            <a:r>
              <a:rPr lang="it-IT" sz="1400" dirty="0">
                <a:latin typeface="Arial" pitchFamily="34" charset="0"/>
              </a:rPr>
              <a:t>sull’operazione finanziaria </a:t>
            </a:r>
            <a:r>
              <a:rPr lang="it-IT" sz="1400" b="1" dirty="0">
                <a:solidFill>
                  <a:srgbClr val="007D57"/>
                </a:solidFill>
                <a:latin typeface="Arial" panose="020B0604020202020204" pitchFamily="34" charset="0"/>
                <a:ea typeface="ＭＳ Ｐゴシック"/>
                <a:cs typeface="Arial" panose="020B0604020202020204" pitchFamily="34" charset="0"/>
              </a:rPr>
              <a:t>non sono acquisite</a:t>
            </a:r>
            <a:r>
              <a:rPr lang="it-IT" sz="1400" dirty="0">
                <a:solidFill>
                  <a:srgbClr val="1F497D"/>
                </a:solidFill>
                <a:latin typeface="Arial"/>
              </a:rPr>
              <a:t>, </a:t>
            </a:r>
            <a:r>
              <a:rPr lang="it-IT" sz="1400" dirty="0">
                <a:latin typeface="Arial" pitchFamily="34" charset="0"/>
              </a:rPr>
              <a:t>né dal soggetto finanziatore né dal soggetto garante autorizzato, </a:t>
            </a:r>
            <a:r>
              <a:rPr lang="it-IT" sz="1400" b="1" dirty="0">
                <a:solidFill>
                  <a:srgbClr val="007D57"/>
                </a:solidFill>
                <a:latin typeface="Arial" panose="020B0604020202020204" pitchFamily="34" charset="0"/>
                <a:ea typeface="ＭＳ Ｐゴシック"/>
                <a:cs typeface="Arial" panose="020B0604020202020204" pitchFamily="34" charset="0"/>
              </a:rPr>
              <a:t>garanzie reali, assicurative o bancarie</a:t>
            </a:r>
            <a:r>
              <a:rPr lang="it-IT" sz="1400" dirty="0">
                <a:latin typeface="Arial" pitchFamily="34" charset="0"/>
              </a:rPr>
              <a:t>;</a:t>
            </a:r>
          </a:p>
          <a:p>
            <a:pPr marL="342900" lvl="1" indent="-342900" algn="just" fontAlgn="base">
              <a:spcBef>
                <a:spcPct val="0"/>
              </a:spcBef>
              <a:spcAft>
                <a:spcPct val="0"/>
              </a:spcAft>
              <a:buFont typeface="+mj-lt"/>
              <a:buAutoNum type="alphaLcParenR"/>
            </a:pPr>
            <a:endParaRPr lang="it-IT" sz="1400" dirty="0">
              <a:solidFill>
                <a:srgbClr val="1F497D"/>
              </a:solidFill>
              <a:latin typeface="Arial"/>
            </a:endParaRPr>
          </a:p>
          <a:p>
            <a:pPr marL="342900" lvl="1" indent="-342900" algn="just" fontAlgn="base">
              <a:spcBef>
                <a:spcPct val="0"/>
              </a:spcBef>
              <a:spcAft>
                <a:spcPct val="0"/>
              </a:spcAft>
              <a:buFont typeface="+mj-lt"/>
              <a:buAutoNum type="alphaLcParenR"/>
            </a:pPr>
            <a:r>
              <a:rPr lang="it-IT" sz="1400" dirty="0">
                <a:latin typeface="Arial" pitchFamily="34" charset="0"/>
              </a:rPr>
              <a:t>la</a:t>
            </a:r>
            <a:r>
              <a:rPr lang="it-IT" sz="1400" dirty="0">
                <a:solidFill>
                  <a:srgbClr val="1F497D"/>
                </a:solidFill>
                <a:latin typeface="Arial"/>
              </a:rPr>
              <a:t> </a:t>
            </a:r>
            <a:r>
              <a:rPr lang="it-IT" sz="1400" b="1" dirty="0">
                <a:solidFill>
                  <a:srgbClr val="007D57"/>
                </a:solidFill>
                <a:latin typeface="Arial" panose="020B0604020202020204" pitchFamily="34" charset="0"/>
                <a:ea typeface="ＭＳ Ｐゴシック"/>
                <a:cs typeface="Arial" panose="020B0604020202020204" pitchFamily="34" charset="0"/>
              </a:rPr>
              <a:t>garanzia rilasciata dal soggetto garante </a:t>
            </a:r>
            <a:r>
              <a:rPr lang="it-IT" sz="1400" dirty="0">
                <a:latin typeface="Arial" pitchFamily="34" charset="0"/>
              </a:rPr>
              <a:t>al soggetto finanziatore è pari al </a:t>
            </a:r>
            <a:r>
              <a:rPr lang="it-IT" sz="1400" b="1" u="sng" dirty="0">
                <a:solidFill>
                  <a:srgbClr val="007D57"/>
                </a:solidFill>
                <a:latin typeface="Arial" panose="020B0604020202020204" pitchFamily="34" charset="0"/>
                <a:ea typeface="ＭＳ Ｐゴシック"/>
                <a:cs typeface="Arial" panose="020B0604020202020204" pitchFamily="34" charset="0"/>
              </a:rPr>
              <a:t>67% dell’importo dell’operazione finanziaria</a:t>
            </a:r>
            <a:r>
              <a:rPr lang="it-IT" sz="1400" b="1" dirty="0">
                <a:solidFill>
                  <a:srgbClr val="007D57"/>
                </a:solidFill>
                <a:latin typeface="Arial" panose="020B0604020202020204" pitchFamily="34" charset="0"/>
                <a:ea typeface="ＭＳ Ｐゴシック"/>
                <a:cs typeface="Arial" panose="020B0604020202020204" pitchFamily="34" charset="0"/>
              </a:rPr>
              <a:t>;</a:t>
            </a:r>
          </a:p>
          <a:p>
            <a:pPr marL="342900" lvl="1" indent="-342900" algn="just" fontAlgn="base">
              <a:spcBef>
                <a:spcPct val="0"/>
              </a:spcBef>
              <a:spcAft>
                <a:spcPct val="0"/>
              </a:spcAft>
              <a:buFont typeface="+mj-lt"/>
              <a:buAutoNum type="alphaLcParenR"/>
            </a:pPr>
            <a:endParaRPr lang="it-IT" sz="1400" dirty="0">
              <a:solidFill>
                <a:srgbClr val="1F497D"/>
              </a:solidFill>
              <a:latin typeface="Arial"/>
            </a:endParaRPr>
          </a:p>
          <a:p>
            <a:pPr marL="342900" lvl="1" indent="-342900" algn="just" fontAlgn="base">
              <a:spcBef>
                <a:spcPct val="0"/>
              </a:spcBef>
              <a:spcAft>
                <a:spcPct val="0"/>
              </a:spcAft>
              <a:buFont typeface="+mj-lt"/>
              <a:buAutoNum type="alphaLcParenR"/>
            </a:pPr>
            <a:r>
              <a:rPr lang="it-IT" sz="1400" dirty="0">
                <a:latin typeface="Arial" pitchFamily="34" charset="0"/>
              </a:rPr>
              <a:t>la </a:t>
            </a:r>
            <a:r>
              <a:rPr lang="it-IT" sz="1400" b="1" dirty="0">
                <a:solidFill>
                  <a:srgbClr val="007D57"/>
                </a:solidFill>
                <a:latin typeface="Arial" panose="020B0604020202020204" pitchFamily="34" charset="0"/>
                <a:ea typeface="ＭＳ Ｐゴシック"/>
                <a:cs typeface="Arial" panose="020B0604020202020204" pitchFamily="34" charset="0"/>
              </a:rPr>
              <a:t>riassicurazione</a:t>
            </a:r>
            <a:r>
              <a:rPr lang="it-IT" sz="1400" dirty="0">
                <a:solidFill>
                  <a:srgbClr val="1F497D"/>
                </a:solidFill>
                <a:latin typeface="Arial"/>
              </a:rPr>
              <a:t> </a:t>
            </a:r>
            <a:r>
              <a:rPr lang="it-IT" sz="1400" dirty="0">
                <a:latin typeface="Arial" pitchFamily="34" charset="0"/>
              </a:rPr>
              <a:t>è concessa in misura pari al </a:t>
            </a:r>
            <a:r>
              <a:rPr lang="it-IT" sz="1400" b="1" u="sng" dirty="0">
                <a:solidFill>
                  <a:srgbClr val="007D57"/>
                </a:solidFill>
                <a:latin typeface="Arial" panose="020B0604020202020204" pitchFamily="34" charset="0"/>
                <a:ea typeface="ＭＳ Ｐゴシック"/>
                <a:cs typeface="Arial" panose="020B0604020202020204" pitchFamily="34" charset="0"/>
              </a:rPr>
              <a:t>50% dell’importo garantito </a:t>
            </a:r>
            <a:r>
              <a:rPr lang="it-IT" sz="1400" dirty="0">
                <a:latin typeface="Arial" pitchFamily="34" charset="0"/>
              </a:rPr>
              <a:t>dal soggetto garante autorizzato;</a:t>
            </a:r>
          </a:p>
          <a:p>
            <a:pPr marL="342900" lvl="1" indent="-342900" algn="just" fontAlgn="base">
              <a:spcBef>
                <a:spcPct val="0"/>
              </a:spcBef>
              <a:spcAft>
                <a:spcPct val="0"/>
              </a:spcAft>
              <a:buFont typeface="+mj-lt"/>
              <a:buAutoNum type="alphaLcParenR"/>
            </a:pPr>
            <a:endParaRPr lang="it-IT" sz="1400" dirty="0">
              <a:solidFill>
                <a:srgbClr val="1F497D"/>
              </a:solidFill>
              <a:latin typeface="Arial"/>
            </a:endParaRPr>
          </a:p>
          <a:p>
            <a:pPr marL="342900" lvl="1" indent="-342900" algn="just" fontAlgn="base">
              <a:spcBef>
                <a:spcPct val="0"/>
              </a:spcBef>
              <a:spcAft>
                <a:spcPct val="0"/>
              </a:spcAft>
              <a:buFont typeface="+mj-lt"/>
              <a:buAutoNum type="alphaLcParenR"/>
            </a:pPr>
            <a:r>
              <a:rPr lang="it-IT" sz="1400" dirty="0">
                <a:latin typeface="Arial" pitchFamily="34" charset="0"/>
              </a:rPr>
              <a:t>la</a:t>
            </a:r>
            <a:r>
              <a:rPr lang="it-IT" sz="1400" dirty="0">
                <a:solidFill>
                  <a:srgbClr val="1F497D"/>
                </a:solidFill>
                <a:latin typeface="Arial"/>
              </a:rPr>
              <a:t> </a:t>
            </a:r>
            <a:r>
              <a:rPr lang="it-IT" sz="1400" b="1" dirty="0">
                <a:solidFill>
                  <a:srgbClr val="007D57"/>
                </a:solidFill>
                <a:latin typeface="Arial" panose="020B0604020202020204" pitchFamily="34" charset="0"/>
                <a:ea typeface="ＭＳ Ｐゴシック"/>
                <a:cs typeface="Arial" panose="020B0604020202020204" pitchFamily="34" charset="0"/>
              </a:rPr>
              <a:t>controgaranzia</a:t>
            </a:r>
            <a:r>
              <a:rPr lang="it-IT" sz="1400" dirty="0">
                <a:solidFill>
                  <a:srgbClr val="1F497D"/>
                </a:solidFill>
                <a:latin typeface="Arial"/>
              </a:rPr>
              <a:t> </a:t>
            </a:r>
            <a:r>
              <a:rPr lang="it-IT" sz="1400" dirty="0">
                <a:latin typeface="Arial" pitchFamily="34" charset="0"/>
              </a:rPr>
              <a:t>è concessa in misura pari al </a:t>
            </a:r>
            <a:r>
              <a:rPr lang="it-IT" sz="1400" b="1" u="sng" dirty="0">
                <a:solidFill>
                  <a:srgbClr val="007D57"/>
                </a:solidFill>
                <a:latin typeface="Arial" panose="020B0604020202020204" pitchFamily="34" charset="0"/>
                <a:ea typeface="ＭＳ Ｐゴシック"/>
                <a:cs typeface="Arial" panose="020B0604020202020204" pitchFamily="34" charset="0"/>
              </a:rPr>
              <a:t>100% dell’importo garantito </a:t>
            </a:r>
            <a:r>
              <a:rPr lang="it-IT" sz="1400" dirty="0">
                <a:latin typeface="Arial" pitchFamily="34" charset="0"/>
              </a:rPr>
              <a:t>dal soggetto garante autorizzato</a:t>
            </a:r>
            <a:r>
              <a:rPr lang="it-IT" sz="1400" dirty="0">
                <a:solidFill>
                  <a:srgbClr val="1F497D"/>
                </a:solidFill>
                <a:latin typeface="Arial"/>
              </a:rPr>
              <a:t>.</a:t>
            </a:r>
          </a:p>
        </p:txBody>
      </p:sp>
    </p:spTree>
    <p:extLst>
      <p:ext uri="{BB962C8B-B14F-4D97-AF65-F5344CB8AC3E}">
        <p14:creationId xmlns:p14="http://schemas.microsoft.com/office/powerpoint/2010/main" val="16793974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yxgHgZ8DUGBqWP.M1da1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iZb1et1vEaahPDhFGf3B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yxgHgZ8DUGBqWP.M1da1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Rlb17Wal0idjHzZCxd5bg"/>
</p:tagLst>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6650</Words>
  <Application>Microsoft Office PowerPoint</Application>
  <PresentationFormat>Widescreen</PresentationFormat>
  <Paragraphs>604</Paragraphs>
  <Slides>53</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53</vt:i4>
      </vt:variant>
    </vt:vector>
  </HeadingPairs>
  <TitlesOfParts>
    <vt:vector size="64" baseType="lpstr">
      <vt:lpstr>ＭＳ Ｐゴシック</vt:lpstr>
      <vt:lpstr>Arial</vt:lpstr>
      <vt:lpstr>Calibri</vt:lpstr>
      <vt:lpstr>Calibri Light</vt:lpstr>
      <vt:lpstr>Cambria Math</vt:lpstr>
      <vt:lpstr>Osaka</vt:lpstr>
      <vt:lpstr>Times New Roman</vt:lpstr>
      <vt:lpstr>Verdana</vt:lpstr>
      <vt:lpstr>Webdings</vt:lpstr>
      <vt:lpstr>Wingdings</vt:lpstr>
      <vt:lpstr>1_Tema di Office</vt:lpstr>
      <vt:lpstr>Il Fondo di Garanzia per le PMI</vt:lpstr>
      <vt:lpstr>Presentazione standard di PowerPoint</vt:lpstr>
      <vt:lpstr>Presentazione standard di PowerPoint</vt:lpstr>
      <vt:lpstr>Presentazione standard di PowerPoint</vt:lpstr>
      <vt:lpstr>Presentazione standard di PowerPoint</vt:lpstr>
      <vt:lpstr>Presentazione standard di PowerPoint</vt:lpstr>
      <vt:lpstr>Requisiti di ammissibilità delle operazioni finanziarie </vt:lpstr>
      <vt:lpstr>Presentazione standard di PowerPoint</vt:lpstr>
      <vt:lpstr>Presentazione standard di PowerPoint</vt:lpstr>
      <vt:lpstr>Presentazione standard di PowerPoint</vt:lpstr>
      <vt:lpstr>Presentazione standard di PowerPoint</vt:lpstr>
      <vt:lpstr>Misure di copertura della Garanzia</vt:lpstr>
      <vt:lpstr>Presentazione standard di PowerPoint</vt:lpstr>
      <vt:lpstr>Presentazione standard di PowerPoint</vt:lpstr>
      <vt:lpstr>Presentazione standard di PowerPoint</vt:lpstr>
      <vt:lpstr>Misure di copertura – Confronto tra coperture (1/2)</vt:lpstr>
      <vt:lpstr>Misure di copertura – Confronto tra coperture (2/2)</vt:lpstr>
      <vt:lpstr>Presentazione standard di PowerPoint</vt:lpstr>
      <vt:lpstr>Gestione delle operazioni finanziarie garantite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Controlli documentali</vt:lpstr>
      <vt:lpstr>Presentazione standard di PowerPoint</vt:lpstr>
      <vt:lpstr>Procedura di escussione della Garanzia</vt:lpstr>
      <vt:lpstr>Presentazione standard di PowerPoint</vt:lpstr>
      <vt:lpstr>Presentazione standard di PowerPoint</vt:lpstr>
      <vt:lpstr>Presentazione standard di PowerPoint</vt:lpstr>
      <vt:lpstr>Presentazione standard di PowerPoint</vt:lpstr>
      <vt:lpstr>Presentazione standard di PowerPoint</vt:lpstr>
      <vt:lpstr>Altre verifiche sulle operazioni garantite</vt:lpstr>
      <vt:lpstr>Presentazione standard di PowerPoint</vt:lpstr>
      <vt:lpstr>Presentazione standard di PowerPoint</vt:lpstr>
      <vt:lpstr>Il nuovo modello di valutazione</vt:lpstr>
      <vt:lpstr>Il modello di valutazione del Fondo</vt:lpstr>
      <vt:lpstr>La struttura</vt:lpstr>
      <vt:lpstr>Il modello di valutazione del Fondo La struttura: il modulo economico finanziario</vt:lpstr>
      <vt:lpstr>Il modello di valutazione del Fondo La struttura: il modulo andamentale</vt:lpstr>
      <vt:lpstr>Il modello di valutazione del Fondo La struttura: integrazione e assessment finale</vt:lpstr>
      <vt:lpstr>Il modello di valutazione del Fondo Confronto con i modelli di scoring</vt:lpstr>
      <vt:lpstr>Confronto con i modelli di scoring: Data Entry </vt:lpstr>
      <vt:lpstr>Soluzioni informatiche per il data entry: stato attuale</vt:lpstr>
      <vt:lpstr>Soluzioni informatiche per il data entry: ulteriori semplificazioni </vt:lpstr>
      <vt:lpstr>Soluzioni informatiche per il data entry: quadro a regime</vt:lpstr>
      <vt:lpstr>Presentazione standard di PowerPoint</vt:lpstr>
      <vt:lpstr>Presentazione standard di PowerPoint</vt:lpstr>
      <vt:lpstr>Presentazione standard di PowerPoint</vt:lpstr>
      <vt:lpstr>Procedure per l’individuazione dei soggetti garanti autorizzati</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Fondo di Garanzia per le PMI</dc:title>
  <dc:creator>Giammatteo Simona</dc:creator>
  <cp:lastModifiedBy>Aliberti Giulia</cp:lastModifiedBy>
  <cp:revision>72</cp:revision>
  <dcterms:created xsi:type="dcterms:W3CDTF">2019-01-28T09:01:57Z</dcterms:created>
  <dcterms:modified xsi:type="dcterms:W3CDTF">2019-02-05T09:22:13Z</dcterms:modified>
</cp:coreProperties>
</file>